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343" r:id="rId4"/>
    <p:sldId id="310" r:id="rId5"/>
    <p:sldId id="344" r:id="rId6"/>
    <p:sldId id="311" r:id="rId7"/>
    <p:sldId id="312" r:id="rId8"/>
    <p:sldId id="328" r:id="rId9"/>
    <p:sldId id="342" r:id="rId10"/>
    <p:sldId id="268" r:id="rId11"/>
    <p:sldId id="321" r:id="rId12"/>
    <p:sldId id="326" r:id="rId13"/>
    <p:sldId id="322" r:id="rId14"/>
    <p:sldId id="329" r:id="rId15"/>
    <p:sldId id="323" r:id="rId16"/>
    <p:sldId id="332" r:id="rId17"/>
    <p:sldId id="324" r:id="rId18"/>
    <p:sldId id="319" r:id="rId19"/>
    <p:sldId id="325" r:id="rId20"/>
    <p:sldId id="341" r:id="rId21"/>
    <p:sldId id="260" r:id="rId22"/>
    <p:sldId id="306" r:id="rId23"/>
  </p:sldIdLst>
  <p:sldSz cx="9144000" cy="6858000" type="screen4x3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84A34B7-1CBB-932F-722E-346523BFF1A0}">
  <a:tblStyle styleId="{E84A34B7-1CBB-932F-722E-346523BFF1A0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536" y="114"/>
      </p:cViewPr>
      <p:guideLst>
        <p:guide orient="horz" pos="216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64820AE-BADF-4FDA-8EAA-28DB11312DC2}" type="datetimeFigureOut">
              <a:rPr lang="ru-RU"/>
              <a:t>31.03.2023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27A9AD7-7393-4A69-8B5B-DD6B29362BED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261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A9AD7-7393-4A69-8B5B-DD6B29362BE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536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A9AD7-7393-4A69-8B5B-DD6B29362BE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625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-2149" y="0"/>
            <a:ext cx="9146150" cy="68563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 с кратким описанием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/>
          <a:srcRect b="83290"/>
          <a:stretch/>
        </p:blipFill>
        <p:spPr bwMode="auto">
          <a:xfrm>
            <a:off x="690" y="1"/>
            <a:ext cx="9142617" cy="1145969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 bwMode="auto">
          <a:xfrm>
            <a:off x="7443192" y="6374472"/>
            <a:ext cx="1700808" cy="216024"/>
          </a:xfrm>
          <a:prstGeom prst="rect">
            <a:avLst/>
          </a:prstGeom>
          <a:solidFill>
            <a:srgbClr val="B2B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>
              <a:solidFill>
                <a:sysClr val="windowText" lastClr="000000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7443192" y="6374472"/>
            <a:ext cx="1700808" cy="216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F5F46FA-F05E-4A28-A92F-471DE94FD11D}" type="slidenum">
              <a:rPr lang="ru-RU"/>
              <a:t>‹#›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/>
          <a:srcRect t="90649" r="75195"/>
          <a:stretch/>
        </p:blipFill>
        <p:spPr bwMode="auto">
          <a:xfrm>
            <a:off x="1" y="6216732"/>
            <a:ext cx="1701140" cy="6412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256607" y="1"/>
            <a:ext cx="6625640" cy="1145969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3" name="Рисунок 6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182583" y="2319123"/>
            <a:ext cx="8786256" cy="3794035"/>
          </a:xfrm>
        </p:spPr>
        <p:txBody>
          <a:bodyPr/>
          <a:lstStyle/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4" name="Объект 2"/>
          <p:cNvSpPr>
            <a:spLocks noGrp="1"/>
          </p:cNvSpPr>
          <p:nvPr>
            <p:ph sz="quarter" idx="14"/>
          </p:nvPr>
        </p:nvSpPr>
        <p:spPr bwMode="auto">
          <a:xfrm>
            <a:off x="182583" y="1375034"/>
            <a:ext cx="8786256" cy="715023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cxnSp>
        <p:nvCxnSpPr>
          <p:cNvPr id="12" name="Прямая соединительная линия 11"/>
          <p:cNvCxnSpPr>
            <a:cxnSpLocks/>
          </p:cNvCxnSpPr>
          <p:nvPr userDrawn="1"/>
        </p:nvCxnSpPr>
        <p:spPr bwMode="auto">
          <a:xfrm>
            <a:off x="2871008" y="1214724"/>
            <a:ext cx="3429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Слайд с крупным квадратным фото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/>
          <a:srcRect b="83290"/>
          <a:stretch/>
        </p:blipFill>
        <p:spPr bwMode="auto">
          <a:xfrm>
            <a:off x="690" y="1"/>
            <a:ext cx="9142617" cy="1145969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 bwMode="auto">
          <a:xfrm>
            <a:off x="7443192" y="6374472"/>
            <a:ext cx="1700808" cy="216024"/>
          </a:xfrm>
          <a:prstGeom prst="rect">
            <a:avLst/>
          </a:prstGeom>
          <a:solidFill>
            <a:srgbClr val="B2B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>
              <a:solidFill>
                <a:sysClr val="windowText" lastClr="000000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7443192" y="6374472"/>
            <a:ext cx="1700808" cy="216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F5F46FA-F05E-4A28-A92F-471DE94FD11D}" type="slidenum">
              <a:rPr lang="ru-RU"/>
              <a:t>‹#›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/>
          <a:srcRect t="90649" r="75195"/>
          <a:stretch/>
        </p:blipFill>
        <p:spPr bwMode="auto">
          <a:xfrm>
            <a:off x="1" y="6216732"/>
            <a:ext cx="1701140" cy="6412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256607" y="1"/>
            <a:ext cx="6625640" cy="1145969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3" name="Рисунок 6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182583" y="1375034"/>
            <a:ext cx="3620490" cy="4751367"/>
          </a:xfrm>
        </p:spPr>
        <p:txBody>
          <a:bodyPr/>
          <a:lstStyle/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4" name="Объект 2"/>
          <p:cNvSpPr>
            <a:spLocks noGrp="1"/>
          </p:cNvSpPr>
          <p:nvPr>
            <p:ph sz="quarter" idx="14"/>
          </p:nvPr>
        </p:nvSpPr>
        <p:spPr bwMode="auto">
          <a:xfrm>
            <a:off x="4043548" y="1375035"/>
            <a:ext cx="4925291" cy="475136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cxnSp>
        <p:nvCxnSpPr>
          <p:cNvPr id="12" name="Прямая соединительная линия 11"/>
          <p:cNvCxnSpPr>
            <a:cxnSpLocks/>
          </p:cNvCxnSpPr>
          <p:nvPr userDrawn="1"/>
        </p:nvCxnSpPr>
        <p:spPr bwMode="auto">
          <a:xfrm>
            <a:off x="2871008" y="1214724"/>
            <a:ext cx="3429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Слайд с фото шкаф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/>
          <a:srcRect b="83290"/>
          <a:stretch/>
        </p:blipFill>
        <p:spPr bwMode="auto">
          <a:xfrm>
            <a:off x="690" y="1"/>
            <a:ext cx="9142617" cy="1145969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 bwMode="auto">
          <a:xfrm>
            <a:off x="7443192" y="6374472"/>
            <a:ext cx="1700808" cy="216024"/>
          </a:xfrm>
          <a:prstGeom prst="rect">
            <a:avLst/>
          </a:prstGeom>
          <a:solidFill>
            <a:srgbClr val="B2B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>
              <a:solidFill>
                <a:sysClr val="windowText" lastClr="000000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7443192" y="6374472"/>
            <a:ext cx="1700808" cy="216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F5F46FA-F05E-4A28-A92F-471DE94FD11D}" type="slidenum">
              <a:rPr lang="ru-RU"/>
              <a:t>‹#›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/>
          <a:srcRect t="90649" r="75195"/>
          <a:stretch/>
        </p:blipFill>
        <p:spPr bwMode="auto">
          <a:xfrm>
            <a:off x="1" y="6216732"/>
            <a:ext cx="1701140" cy="6412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256607" y="1"/>
            <a:ext cx="6625640" cy="1145969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3" name="Рисунок 6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182583" y="1375034"/>
            <a:ext cx="1313708" cy="4751367"/>
          </a:xfrm>
        </p:spPr>
        <p:txBody>
          <a:bodyPr/>
          <a:lstStyle/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4" name="Объект 2"/>
          <p:cNvSpPr>
            <a:spLocks noGrp="1"/>
          </p:cNvSpPr>
          <p:nvPr>
            <p:ph sz="quarter" idx="14"/>
          </p:nvPr>
        </p:nvSpPr>
        <p:spPr bwMode="auto">
          <a:xfrm>
            <a:off x="1701141" y="1375035"/>
            <a:ext cx="7267698" cy="475136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cxnSp>
        <p:nvCxnSpPr>
          <p:cNvPr id="12" name="Прямая соединительная линия 11"/>
          <p:cNvCxnSpPr>
            <a:cxnSpLocks/>
          </p:cNvCxnSpPr>
          <p:nvPr userDrawn="1"/>
        </p:nvCxnSpPr>
        <p:spPr bwMode="auto">
          <a:xfrm>
            <a:off x="2871008" y="1214724"/>
            <a:ext cx="3429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Слайд для инфографик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 bwMode="auto">
          <a:xfrm>
            <a:off x="7443192" y="6374472"/>
            <a:ext cx="1700808" cy="216024"/>
          </a:xfrm>
          <a:prstGeom prst="rect">
            <a:avLst/>
          </a:prstGeom>
          <a:solidFill>
            <a:srgbClr val="B2B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>
              <a:solidFill>
                <a:sysClr val="windowText" lastClr="000000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7443192" y="6374472"/>
            <a:ext cx="1700808" cy="216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F5F46FA-F05E-4A28-A92F-471DE94FD11D}" type="slidenum">
              <a:rPr lang="ru-RU"/>
              <a:t>‹#›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/>
          <a:srcRect t="90649" r="75195"/>
          <a:stretch/>
        </p:blipFill>
        <p:spPr bwMode="auto">
          <a:xfrm>
            <a:off x="1" y="6216732"/>
            <a:ext cx="1701140" cy="641268"/>
          </a:xfrm>
          <a:prstGeom prst="rect">
            <a:avLst/>
          </a:prstGeom>
        </p:spPr>
      </p:pic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 bwMode="auto">
          <a:xfrm>
            <a:off x="0" y="1"/>
            <a:ext cx="9144000" cy="62579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Завершающи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 bwMode="auto">
          <a:xfrm>
            <a:off x="7443192" y="6374472"/>
            <a:ext cx="1700808" cy="216024"/>
          </a:xfrm>
          <a:prstGeom prst="rect">
            <a:avLst/>
          </a:prstGeom>
          <a:solidFill>
            <a:srgbClr val="B2B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>
              <a:solidFill>
                <a:sysClr val="windowText" lastClr="000000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7443192" y="6374472"/>
            <a:ext cx="1700808" cy="216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F5F46FA-F05E-4A28-A92F-471DE94FD11D}" type="slidenum">
              <a:rPr lang="ru-RU"/>
              <a:t>‹#›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/>
          <a:srcRect t="90649" r="75195"/>
          <a:stretch/>
        </p:blipFill>
        <p:spPr bwMode="auto">
          <a:xfrm>
            <a:off x="1" y="6216732"/>
            <a:ext cx="1701140" cy="6412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-2149" y="0"/>
            <a:ext cx="9148299" cy="6858000"/>
          </a:xfrm>
          <a:prstGeom prst="rect">
            <a:avLst/>
          </a:prstGeom>
        </p:spPr>
      </p:pic>
      <p:sp>
        <p:nvSpPr>
          <p:cNvPr id="6" name="TextBox 7"/>
          <p:cNvSpPr txBox="1"/>
          <p:nvPr userDrawn="1"/>
        </p:nvSpPr>
        <p:spPr bwMode="auto">
          <a:xfrm>
            <a:off x="3236779" y="6210794"/>
            <a:ext cx="27109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350" b="1">
                <a:latin typeface="Verdana"/>
                <a:ea typeface="Verdana"/>
              </a:rPr>
              <a:t>СПАСИБО ЗА ВНИМАНИЕ!</a:t>
            </a:r>
            <a:endParaRPr sz="135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5F46FA-F05E-4A28-A92F-471DE94FD11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5F46FA-F05E-4A28-A92F-471DE94FD11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Слайд с 2-мя рисунк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Рисунок 6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252653" y="1502669"/>
            <a:ext cx="2305050" cy="2112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 bwMode="auto">
          <a:xfrm>
            <a:off x="971601" y="116632"/>
            <a:ext cx="792088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5" name="Текст 2"/>
          <p:cNvSpPr>
            <a:spLocks noGrp="1"/>
          </p:cNvSpPr>
          <p:nvPr>
            <p:ph idx="1"/>
          </p:nvPr>
        </p:nvSpPr>
        <p:spPr bwMode="auto">
          <a:xfrm>
            <a:off x="2861811" y="1508785"/>
            <a:ext cx="6030670" cy="211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8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57200" y="64533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32A5855-9CB6-4363-BC85-F32BD99DE36F}" type="datetime1">
              <a:rPr lang="ru-RU"/>
              <a:t>31.03.2023</a:t>
            </a:fld>
            <a:endParaRPr lang="ru-RU"/>
          </a:p>
        </p:txBody>
      </p:sp>
      <p:sp>
        <p:nvSpPr>
          <p:cNvPr id="19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45333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553201" y="6453337"/>
            <a:ext cx="1331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177812E-B06D-4A2F-853E-AA88FDDF68BF}" type="slidenum">
              <a:rPr lang="ru-RU"/>
              <a:t>‹#›</a:t>
            </a:fld>
            <a:endParaRPr lang="ru-RU"/>
          </a:p>
        </p:txBody>
      </p:sp>
      <p:sp>
        <p:nvSpPr>
          <p:cNvPr id="11" name="Рисунок 6"/>
          <p:cNvSpPr>
            <a:spLocks noGrp="1" noChangeAspect="1"/>
          </p:cNvSpPr>
          <p:nvPr>
            <p:ph type="pic" sz="quarter" idx="16"/>
          </p:nvPr>
        </p:nvSpPr>
        <p:spPr bwMode="auto">
          <a:xfrm>
            <a:off x="251520" y="3909053"/>
            <a:ext cx="2305050" cy="2112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2" name="Текст 2"/>
          <p:cNvSpPr>
            <a:spLocks noGrp="1"/>
          </p:cNvSpPr>
          <p:nvPr>
            <p:ph idx="17"/>
          </p:nvPr>
        </p:nvSpPr>
        <p:spPr bwMode="auto">
          <a:xfrm>
            <a:off x="2861811" y="3909053"/>
            <a:ext cx="6030670" cy="211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/>
          <a:srcRect t="90649" r="75195"/>
          <a:stretch/>
        </p:blipFill>
        <p:spPr bwMode="auto">
          <a:xfrm>
            <a:off x="1" y="6216732"/>
            <a:ext cx="1701140" cy="641268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>
            <a:cxnSpLocks/>
          </p:cNvCxnSpPr>
          <p:nvPr userDrawn="1"/>
        </p:nvCxnSpPr>
        <p:spPr bwMode="auto">
          <a:xfrm>
            <a:off x="2777490" y="5947051"/>
            <a:ext cx="3429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Рисунок 2"/>
          <p:cNvSpPr>
            <a:spLocks noGrp="1"/>
          </p:cNvSpPr>
          <p:nvPr>
            <p:ph type="pic" idx="1"/>
          </p:nvPr>
        </p:nvSpPr>
        <p:spPr bwMode="auto">
          <a:xfrm>
            <a:off x="0" y="1"/>
            <a:ext cx="9144000" cy="3881658"/>
          </a:xfrm>
        </p:spPr>
      </p:sp>
      <p:sp>
        <p:nvSpPr>
          <p:cNvPr id="24" name="Заголовок 23"/>
          <p:cNvSpPr>
            <a:spLocks noGrp="1"/>
          </p:cNvSpPr>
          <p:nvPr>
            <p:ph type="title" hasCustomPrompt="1"/>
          </p:nvPr>
        </p:nvSpPr>
        <p:spPr bwMode="auto">
          <a:xfrm>
            <a:off x="90088" y="4073551"/>
            <a:ext cx="8936645" cy="61157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Наименование презентации</a:t>
            </a:r>
            <a:endParaRPr/>
          </a:p>
        </p:txBody>
      </p:sp>
      <p:sp>
        <p:nvSpPr>
          <p:cNvPr id="29" name="Текст 28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90088" y="4823755"/>
            <a:ext cx="2906316" cy="100702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>
              <a:defRPr/>
            </a:pPr>
            <a:r>
              <a:rPr lang="ru-RU"/>
              <a:t>Ф.И.О докладчика</a:t>
            </a:r>
            <a:endParaRPr/>
          </a:p>
          <a:p>
            <a:pPr lvl="0">
              <a:defRPr/>
            </a:pPr>
            <a:r>
              <a:rPr lang="ru-RU"/>
              <a:t>Должность</a:t>
            </a:r>
            <a:endParaRPr/>
          </a:p>
        </p:txBody>
      </p:sp>
      <p:sp>
        <p:nvSpPr>
          <p:cNvPr id="30" name="Прямоугольник 29"/>
          <p:cNvSpPr/>
          <p:nvPr userDrawn="1"/>
        </p:nvSpPr>
        <p:spPr bwMode="auto">
          <a:xfrm>
            <a:off x="7443192" y="6374472"/>
            <a:ext cx="1700808" cy="216024"/>
          </a:xfrm>
          <a:prstGeom prst="rect">
            <a:avLst/>
          </a:prstGeom>
          <a:solidFill>
            <a:srgbClr val="B2B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>
              <a:solidFill>
                <a:sysClr val="windowText" lastClr="000000"/>
              </a:solidFill>
            </a:endParaRPr>
          </a:p>
        </p:txBody>
      </p:sp>
      <p:sp>
        <p:nvSpPr>
          <p:cNvPr id="31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7443192" y="6374472"/>
            <a:ext cx="1700808" cy="216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F5F46FA-F05E-4A28-A92F-471DE94FD11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ьный лист темы (раздела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/>
          <a:srcRect t="90649" r="75195"/>
          <a:stretch/>
        </p:blipFill>
        <p:spPr bwMode="auto">
          <a:xfrm>
            <a:off x="1" y="6216732"/>
            <a:ext cx="1701140" cy="641268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>
            <a:cxnSpLocks/>
          </p:cNvCxnSpPr>
          <p:nvPr userDrawn="1"/>
        </p:nvCxnSpPr>
        <p:spPr bwMode="auto">
          <a:xfrm>
            <a:off x="2777490" y="4082615"/>
            <a:ext cx="3429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Рисунок 2"/>
          <p:cNvSpPr>
            <a:spLocks noGrp="1"/>
          </p:cNvSpPr>
          <p:nvPr>
            <p:ph type="pic" idx="1"/>
          </p:nvPr>
        </p:nvSpPr>
        <p:spPr bwMode="auto">
          <a:xfrm>
            <a:off x="0" y="1"/>
            <a:ext cx="9144000" cy="3881658"/>
          </a:xfrm>
        </p:spPr>
      </p:sp>
      <p:sp>
        <p:nvSpPr>
          <p:cNvPr id="24" name="Заголовок 23"/>
          <p:cNvSpPr>
            <a:spLocks noGrp="1"/>
          </p:cNvSpPr>
          <p:nvPr>
            <p:ph type="title" hasCustomPrompt="1"/>
          </p:nvPr>
        </p:nvSpPr>
        <p:spPr bwMode="auto">
          <a:xfrm>
            <a:off x="98995" y="4762319"/>
            <a:ext cx="8936645" cy="611579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ru-RU"/>
              <a:t>Наименование темы (подраздела)</a:t>
            </a:r>
            <a:endParaRPr/>
          </a:p>
        </p:txBody>
      </p:sp>
      <p:sp>
        <p:nvSpPr>
          <p:cNvPr id="11" name="Прямоугольник 10"/>
          <p:cNvSpPr/>
          <p:nvPr userDrawn="1"/>
        </p:nvSpPr>
        <p:spPr bwMode="auto">
          <a:xfrm>
            <a:off x="7443192" y="6374472"/>
            <a:ext cx="1700808" cy="216024"/>
          </a:xfrm>
          <a:prstGeom prst="rect">
            <a:avLst/>
          </a:prstGeom>
          <a:solidFill>
            <a:srgbClr val="B2B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>
              <a:solidFill>
                <a:sysClr val="windowText" lastClr="000000"/>
              </a:solidFill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7443192" y="6374472"/>
            <a:ext cx="1700808" cy="216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F5F46FA-F05E-4A28-A92F-471DE94FD11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Рисунок во весь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/>
          <a:srcRect b="83290"/>
          <a:stretch/>
        </p:blipFill>
        <p:spPr bwMode="auto">
          <a:xfrm>
            <a:off x="690" y="1"/>
            <a:ext cx="9142617" cy="11459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/>
          <a:srcRect t="90649" r="75195"/>
          <a:stretch/>
        </p:blipFill>
        <p:spPr bwMode="auto">
          <a:xfrm>
            <a:off x="1" y="6216732"/>
            <a:ext cx="1701140" cy="6412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256607" y="1"/>
            <a:ext cx="6625640" cy="1145969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3"/>
          </p:nvPr>
        </p:nvSpPr>
        <p:spPr bwMode="auto">
          <a:xfrm>
            <a:off x="84613" y="1294715"/>
            <a:ext cx="8986760" cy="4922016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Прямоугольник 18"/>
          <p:cNvSpPr/>
          <p:nvPr userDrawn="1"/>
        </p:nvSpPr>
        <p:spPr bwMode="auto">
          <a:xfrm>
            <a:off x="7443192" y="6374472"/>
            <a:ext cx="1700808" cy="216024"/>
          </a:xfrm>
          <a:prstGeom prst="rect">
            <a:avLst/>
          </a:prstGeom>
          <a:solidFill>
            <a:srgbClr val="B2B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>
              <a:solidFill>
                <a:sysClr val="windowText" lastClr="000000"/>
              </a:solidFill>
            </a:endParaRPr>
          </a:p>
        </p:txBody>
      </p:sp>
      <p:sp>
        <p:nvSpPr>
          <p:cNvPr id="20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7443192" y="6374472"/>
            <a:ext cx="1700808" cy="216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F5F46FA-F05E-4A28-A92F-471DE94FD11D}" type="slidenum">
              <a:rPr lang="ru-RU"/>
              <a:t>‹#›</a:t>
            </a:fld>
            <a:endParaRPr lang="ru-RU"/>
          </a:p>
        </p:txBody>
      </p:sp>
      <p:cxnSp>
        <p:nvCxnSpPr>
          <p:cNvPr id="9" name="Прямая соединительная линия 8"/>
          <p:cNvCxnSpPr>
            <a:cxnSpLocks/>
          </p:cNvCxnSpPr>
          <p:nvPr userDrawn="1"/>
        </p:nvCxnSpPr>
        <p:spPr bwMode="auto">
          <a:xfrm>
            <a:off x="2871008" y="1214724"/>
            <a:ext cx="3429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екст во весь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/>
          <a:srcRect b="83290"/>
          <a:stretch/>
        </p:blipFill>
        <p:spPr bwMode="auto">
          <a:xfrm>
            <a:off x="690" y="1"/>
            <a:ext cx="9142617" cy="11459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/>
          <a:srcRect t="90649" r="75195"/>
          <a:stretch/>
        </p:blipFill>
        <p:spPr bwMode="auto">
          <a:xfrm>
            <a:off x="1" y="6216732"/>
            <a:ext cx="1701140" cy="6412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256607" y="1"/>
            <a:ext cx="6625640" cy="1145969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4"/>
          </p:nvPr>
        </p:nvSpPr>
        <p:spPr bwMode="auto">
          <a:xfrm>
            <a:off x="89065" y="1294713"/>
            <a:ext cx="8986761" cy="492201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7443192" y="6374472"/>
            <a:ext cx="1700808" cy="216024"/>
          </a:xfrm>
          <a:prstGeom prst="rect">
            <a:avLst/>
          </a:prstGeom>
          <a:solidFill>
            <a:srgbClr val="B2B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>
              <a:solidFill>
                <a:sysClr val="windowText" lastClr="000000"/>
              </a:solidFill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7443192" y="6374472"/>
            <a:ext cx="1700808" cy="216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F5F46FA-F05E-4A28-A92F-471DE94FD11D}" type="slidenum">
              <a:rPr lang="ru-RU"/>
              <a:t>‹#›</a:t>
            </a:fld>
            <a:endParaRPr lang="ru-RU"/>
          </a:p>
        </p:txBody>
      </p:sp>
      <p:cxnSp>
        <p:nvCxnSpPr>
          <p:cNvPr id="9" name="Прямая соединительная линия 8"/>
          <p:cNvCxnSpPr>
            <a:cxnSpLocks/>
          </p:cNvCxnSpPr>
          <p:nvPr userDrawn="1"/>
        </p:nvCxnSpPr>
        <p:spPr bwMode="auto">
          <a:xfrm>
            <a:off x="2871008" y="1214724"/>
            <a:ext cx="3429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 фото с пояснения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/>
          <a:srcRect b="83290"/>
          <a:stretch/>
        </p:blipFill>
        <p:spPr bwMode="auto">
          <a:xfrm>
            <a:off x="690" y="1"/>
            <a:ext cx="9142617" cy="1145969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 bwMode="auto">
          <a:xfrm>
            <a:off x="7443192" y="6374472"/>
            <a:ext cx="1700808" cy="216024"/>
          </a:xfrm>
          <a:prstGeom prst="rect">
            <a:avLst/>
          </a:prstGeom>
          <a:solidFill>
            <a:srgbClr val="B2B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>
              <a:solidFill>
                <a:sysClr val="windowText" lastClr="000000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7443192" y="6374472"/>
            <a:ext cx="1700808" cy="216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F5F46FA-F05E-4A28-A92F-471DE94FD11D}" type="slidenum">
              <a:rPr lang="ru-RU"/>
              <a:t>‹#›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/>
          <a:srcRect t="90649" r="75195"/>
          <a:stretch/>
        </p:blipFill>
        <p:spPr bwMode="auto">
          <a:xfrm>
            <a:off x="1" y="6216732"/>
            <a:ext cx="1701140" cy="6412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256607" y="1"/>
            <a:ext cx="6625640" cy="1145969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7" name="Рисунок 6"/>
          <p:cNvSpPr>
            <a:spLocks noGrp="1" noChangeAspect="1"/>
          </p:cNvSpPr>
          <p:nvPr>
            <p:ph type="pic" sz="quarter" idx="14"/>
          </p:nvPr>
        </p:nvSpPr>
        <p:spPr bwMode="auto">
          <a:xfrm>
            <a:off x="207302" y="3892973"/>
            <a:ext cx="1728788" cy="221688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8" name="Текст 2"/>
          <p:cNvSpPr>
            <a:spLocks noGrp="1"/>
          </p:cNvSpPr>
          <p:nvPr>
            <p:ph idx="15"/>
          </p:nvPr>
        </p:nvSpPr>
        <p:spPr bwMode="auto">
          <a:xfrm>
            <a:off x="2164170" y="3897559"/>
            <a:ext cx="6777950" cy="2212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9" name="Рисунок 6"/>
          <p:cNvSpPr>
            <a:spLocks noGrp="1" noChangeAspect="1"/>
          </p:cNvSpPr>
          <p:nvPr>
            <p:ph type="pic" sz="quarter" idx="16"/>
          </p:nvPr>
        </p:nvSpPr>
        <p:spPr bwMode="auto">
          <a:xfrm>
            <a:off x="207302" y="1464468"/>
            <a:ext cx="1728788" cy="221688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20" name="Текст 2"/>
          <p:cNvSpPr>
            <a:spLocks noGrp="1"/>
          </p:cNvSpPr>
          <p:nvPr>
            <p:ph idx="17"/>
          </p:nvPr>
        </p:nvSpPr>
        <p:spPr bwMode="auto">
          <a:xfrm>
            <a:off x="2164170" y="1469054"/>
            <a:ext cx="6777950" cy="2212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cxnSp>
        <p:nvCxnSpPr>
          <p:cNvPr id="12" name="Прямая соединительная линия 11"/>
          <p:cNvCxnSpPr>
            <a:cxnSpLocks/>
          </p:cNvCxnSpPr>
          <p:nvPr userDrawn="1"/>
        </p:nvCxnSpPr>
        <p:spPr bwMode="auto">
          <a:xfrm>
            <a:off x="2871008" y="1214724"/>
            <a:ext cx="3429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 фото с пояснения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/>
          <a:srcRect b="83290"/>
          <a:stretch/>
        </p:blipFill>
        <p:spPr bwMode="auto">
          <a:xfrm>
            <a:off x="690" y="1"/>
            <a:ext cx="9142617" cy="1145969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 bwMode="auto">
          <a:xfrm>
            <a:off x="7443192" y="6374472"/>
            <a:ext cx="1700808" cy="216024"/>
          </a:xfrm>
          <a:prstGeom prst="rect">
            <a:avLst/>
          </a:prstGeom>
          <a:solidFill>
            <a:srgbClr val="B2B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>
              <a:solidFill>
                <a:sysClr val="windowText" lastClr="000000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7443192" y="6374472"/>
            <a:ext cx="1700808" cy="216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F5F46FA-F05E-4A28-A92F-471DE94FD11D}" type="slidenum">
              <a:rPr lang="ru-RU"/>
              <a:t>‹#›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/>
          <a:srcRect t="90649" r="75195"/>
          <a:stretch/>
        </p:blipFill>
        <p:spPr bwMode="auto">
          <a:xfrm>
            <a:off x="1" y="6216732"/>
            <a:ext cx="1701140" cy="6412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256607" y="1"/>
            <a:ext cx="6625640" cy="1145969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1" name="Текст 2"/>
          <p:cNvSpPr>
            <a:spLocks noGrp="1"/>
          </p:cNvSpPr>
          <p:nvPr>
            <p:ph idx="20"/>
          </p:nvPr>
        </p:nvSpPr>
        <p:spPr bwMode="auto">
          <a:xfrm>
            <a:off x="2044040" y="1277314"/>
            <a:ext cx="6862454" cy="1519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2" name="Рисунок 6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211756" y="1272725"/>
            <a:ext cx="1663208" cy="152391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37" name="Текст 2"/>
          <p:cNvSpPr>
            <a:spLocks noGrp="1"/>
          </p:cNvSpPr>
          <p:nvPr>
            <p:ph idx="21"/>
          </p:nvPr>
        </p:nvSpPr>
        <p:spPr bwMode="auto">
          <a:xfrm>
            <a:off x="2044040" y="2973503"/>
            <a:ext cx="6862454" cy="1519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8" name="Рисунок 6"/>
          <p:cNvSpPr>
            <a:spLocks noGrp="1" noChangeAspect="1"/>
          </p:cNvSpPr>
          <p:nvPr>
            <p:ph type="pic" sz="quarter" idx="22"/>
          </p:nvPr>
        </p:nvSpPr>
        <p:spPr bwMode="auto">
          <a:xfrm>
            <a:off x="211756" y="2968914"/>
            <a:ext cx="1663208" cy="152391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39" name="Текст 2"/>
          <p:cNvSpPr>
            <a:spLocks noGrp="1"/>
          </p:cNvSpPr>
          <p:nvPr>
            <p:ph idx="23"/>
          </p:nvPr>
        </p:nvSpPr>
        <p:spPr bwMode="auto">
          <a:xfrm>
            <a:off x="2044040" y="4666771"/>
            <a:ext cx="6862454" cy="1519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0" name="Рисунок 6"/>
          <p:cNvSpPr>
            <a:spLocks noGrp="1" noChangeAspect="1"/>
          </p:cNvSpPr>
          <p:nvPr>
            <p:ph type="pic" sz="quarter" idx="24"/>
          </p:nvPr>
        </p:nvSpPr>
        <p:spPr bwMode="auto">
          <a:xfrm>
            <a:off x="211756" y="4662183"/>
            <a:ext cx="1663208" cy="152391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cxnSp>
        <p:nvCxnSpPr>
          <p:cNvPr id="13" name="Прямая соединительная линия 12"/>
          <p:cNvCxnSpPr>
            <a:cxnSpLocks/>
          </p:cNvCxnSpPr>
          <p:nvPr userDrawn="1"/>
        </p:nvCxnSpPr>
        <p:spPr bwMode="auto">
          <a:xfrm>
            <a:off x="2871008" y="1214724"/>
            <a:ext cx="3429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3 фото с пояснения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/>
          <a:srcRect b="83290"/>
          <a:stretch/>
        </p:blipFill>
        <p:spPr bwMode="auto">
          <a:xfrm>
            <a:off x="690" y="1"/>
            <a:ext cx="9142617" cy="1145969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 bwMode="auto">
          <a:xfrm>
            <a:off x="7443192" y="6374472"/>
            <a:ext cx="1700808" cy="216024"/>
          </a:xfrm>
          <a:prstGeom prst="rect">
            <a:avLst/>
          </a:prstGeom>
          <a:solidFill>
            <a:srgbClr val="B2B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>
              <a:solidFill>
                <a:sysClr val="windowText" lastClr="000000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7443192" y="6374472"/>
            <a:ext cx="1700808" cy="216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F5F46FA-F05E-4A28-A92F-471DE94FD11D}" type="slidenum">
              <a:rPr lang="ru-RU"/>
              <a:t>‹#›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/>
          <a:srcRect t="90649" r="75195"/>
          <a:stretch/>
        </p:blipFill>
        <p:spPr bwMode="auto">
          <a:xfrm>
            <a:off x="1" y="6216732"/>
            <a:ext cx="1701140" cy="6412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256607" y="1"/>
            <a:ext cx="6625640" cy="1145969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6" name="Текст 2"/>
          <p:cNvSpPr>
            <a:spLocks noGrp="1"/>
          </p:cNvSpPr>
          <p:nvPr>
            <p:ph idx="25"/>
          </p:nvPr>
        </p:nvSpPr>
        <p:spPr bwMode="auto">
          <a:xfrm>
            <a:off x="101661" y="4444288"/>
            <a:ext cx="2098049" cy="1248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7" name="Рисунок 6"/>
          <p:cNvSpPr>
            <a:spLocks noGrp="1" noChangeAspect="1"/>
          </p:cNvSpPr>
          <p:nvPr>
            <p:ph type="pic" sz="quarter" idx="26"/>
          </p:nvPr>
        </p:nvSpPr>
        <p:spPr bwMode="auto">
          <a:xfrm>
            <a:off x="6900619" y="1650558"/>
            <a:ext cx="2098049" cy="259075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9" name="Рисунок 6"/>
          <p:cNvSpPr>
            <a:spLocks noGrp="1" noChangeAspect="1"/>
          </p:cNvSpPr>
          <p:nvPr>
            <p:ph type="pic" sz="quarter" idx="28"/>
          </p:nvPr>
        </p:nvSpPr>
        <p:spPr bwMode="auto">
          <a:xfrm>
            <a:off x="4634299" y="1650557"/>
            <a:ext cx="2098049" cy="259075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20" name="Рисунок 6"/>
          <p:cNvSpPr>
            <a:spLocks noGrp="1" noChangeAspect="1"/>
          </p:cNvSpPr>
          <p:nvPr>
            <p:ph type="pic" sz="quarter" idx="29"/>
          </p:nvPr>
        </p:nvSpPr>
        <p:spPr bwMode="auto">
          <a:xfrm>
            <a:off x="2367980" y="1650556"/>
            <a:ext cx="2098049" cy="259075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21" name="Рисунок 6"/>
          <p:cNvSpPr>
            <a:spLocks noGrp="1" noChangeAspect="1"/>
          </p:cNvSpPr>
          <p:nvPr>
            <p:ph type="pic" sz="quarter" idx="30"/>
          </p:nvPr>
        </p:nvSpPr>
        <p:spPr bwMode="auto">
          <a:xfrm>
            <a:off x="101661" y="1650555"/>
            <a:ext cx="2098049" cy="259075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22" name="Текст 2"/>
          <p:cNvSpPr>
            <a:spLocks noGrp="1"/>
          </p:cNvSpPr>
          <p:nvPr>
            <p:ph idx="31"/>
          </p:nvPr>
        </p:nvSpPr>
        <p:spPr bwMode="auto">
          <a:xfrm>
            <a:off x="2367980" y="4444288"/>
            <a:ext cx="2098049" cy="1248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3" name="Текст 2"/>
          <p:cNvSpPr>
            <a:spLocks noGrp="1"/>
          </p:cNvSpPr>
          <p:nvPr>
            <p:ph idx="32"/>
          </p:nvPr>
        </p:nvSpPr>
        <p:spPr bwMode="auto">
          <a:xfrm>
            <a:off x="4634299" y="4444288"/>
            <a:ext cx="2098049" cy="1248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4" name="Текст 2"/>
          <p:cNvSpPr>
            <a:spLocks noGrp="1"/>
          </p:cNvSpPr>
          <p:nvPr>
            <p:ph idx="33"/>
          </p:nvPr>
        </p:nvSpPr>
        <p:spPr bwMode="auto">
          <a:xfrm>
            <a:off x="6900619" y="4444288"/>
            <a:ext cx="2098049" cy="1248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cxnSp>
        <p:nvCxnSpPr>
          <p:cNvPr id="15" name="Прямая соединительная линия 14"/>
          <p:cNvCxnSpPr>
            <a:cxnSpLocks/>
          </p:cNvCxnSpPr>
          <p:nvPr userDrawn="1"/>
        </p:nvCxnSpPr>
        <p:spPr bwMode="auto">
          <a:xfrm>
            <a:off x="2871008" y="1214724"/>
            <a:ext cx="3429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Слайд с панорамным фото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/>
          <a:srcRect b="83290"/>
          <a:stretch/>
        </p:blipFill>
        <p:spPr bwMode="auto">
          <a:xfrm>
            <a:off x="690" y="1"/>
            <a:ext cx="9142617" cy="1145969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 bwMode="auto">
          <a:xfrm>
            <a:off x="7443192" y="6374472"/>
            <a:ext cx="1700808" cy="216024"/>
          </a:xfrm>
          <a:prstGeom prst="rect">
            <a:avLst/>
          </a:prstGeom>
          <a:solidFill>
            <a:srgbClr val="B2B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>
              <a:solidFill>
                <a:sysClr val="windowText" lastClr="000000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7443192" y="6374472"/>
            <a:ext cx="1700808" cy="216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F5F46FA-F05E-4A28-A92F-471DE94FD11D}" type="slidenum">
              <a:rPr lang="ru-RU"/>
              <a:t>‹#›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/>
          <a:srcRect t="90649" r="75195"/>
          <a:stretch/>
        </p:blipFill>
        <p:spPr bwMode="auto">
          <a:xfrm>
            <a:off x="1" y="6216732"/>
            <a:ext cx="1701140" cy="6412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256607" y="1"/>
            <a:ext cx="6625640" cy="1145969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3" name="Рисунок 6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182583" y="1375035"/>
            <a:ext cx="8786256" cy="3152760"/>
          </a:xfrm>
        </p:spPr>
        <p:txBody>
          <a:bodyPr/>
          <a:lstStyle/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4" name="Объект 2"/>
          <p:cNvSpPr>
            <a:spLocks noGrp="1"/>
          </p:cNvSpPr>
          <p:nvPr>
            <p:ph sz="quarter" idx="14"/>
          </p:nvPr>
        </p:nvSpPr>
        <p:spPr bwMode="auto">
          <a:xfrm>
            <a:off x="182583" y="4775866"/>
            <a:ext cx="8786256" cy="135053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cxnSp>
        <p:nvCxnSpPr>
          <p:cNvPr id="12" name="Прямая соединительная линия 11"/>
          <p:cNvCxnSpPr>
            <a:cxnSpLocks/>
          </p:cNvCxnSpPr>
          <p:nvPr userDrawn="1"/>
        </p:nvCxnSpPr>
        <p:spPr bwMode="auto">
          <a:xfrm>
            <a:off x="2871008" y="1214724"/>
            <a:ext cx="3429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5F46FA-F05E-4A28-A92F-471DE94FD11D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hdr="0" ftr="0" dt="0"/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50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jp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tiff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jp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5F46FA-F05E-4A28-A92F-471DE94FD11D}" type="slidenum">
              <a:rPr lang="ru-RU"/>
              <a:t>10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/>
              <a:t>Производственные мощности (1/11)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1639" y="865479"/>
            <a:ext cx="5847571" cy="59478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5F46FA-F05E-4A28-A92F-471DE94FD11D}" type="slidenum">
              <a:rPr lang="ru-RU" smtClean="0"/>
              <a:t>11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/>
              <a:t>Производственные мощности (2/11)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8" y="1287204"/>
            <a:ext cx="8999984" cy="506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82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5F46FA-F05E-4A28-A92F-471DE94FD11D}" type="slidenum">
              <a:rPr lang="ru-RU" smtClean="0"/>
              <a:t>12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/>
              <a:t>Производственные мощности (3/11)</a:t>
            </a:r>
            <a:br>
              <a:rPr lang="ru-RU" sz="2400" b="1" dirty="0" smtClean="0"/>
            </a:br>
            <a:r>
              <a:rPr lang="ru-RU" sz="1350" dirty="0"/>
              <a:t>Главный корпус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28" y="5006039"/>
            <a:ext cx="1935751" cy="130328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619" y="3117935"/>
            <a:ext cx="1968242" cy="12904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29" y="3117935"/>
            <a:ext cx="1935751" cy="129050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023" y="3117935"/>
            <a:ext cx="1933571" cy="12944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5" y="1544980"/>
            <a:ext cx="1970252" cy="11914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023" y="1553421"/>
            <a:ext cx="1933570" cy="11829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619" y="1562729"/>
            <a:ext cx="1968242" cy="11736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04541" y="1196752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Разработка		Инжиниринг		 Сервис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304541" y="2724477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Сборочное производство электронных блоков</a:t>
            </a:r>
            <a:endParaRPr lang="ru-RU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905" y="4983040"/>
            <a:ext cx="1964815" cy="130421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8013" y="4495653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   Тестирование и отгрузка готовой продукции     Учебный центр</a:t>
            </a:r>
            <a:endParaRPr lang="ru-RU" b="1" dirty="0"/>
          </a:p>
        </p:txBody>
      </p:sp>
      <p:pic>
        <p:nvPicPr>
          <p:cNvPr id="24" name="Рисунок 23"/>
          <p:cNvPicPr>
            <a:picLocks noGrp="1" noChangeAspect="1"/>
          </p:cNvPicPr>
          <p:nvPr>
            <p:ph type="pic" sz="quarter" idx="4294967295"/>
          </p:nvPr>
        </p:nvPicPr>
        <p:blipFill>
          <a:blip r:embed="rId10"/>
          <a:srcRect t="19126" b="19126"/>
          <a:stretch/>
        </p:blipFill>
        <p:spPr bwMode="auto">
          <a:xfrm>
            <a:off x="2486897" y="1544980"/>
            <a:ext cx="1898244" cy="11914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Picture 12" descr="IMG_118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897" y="3117936"/>
            <a:ext cx="1898244" cy="1294024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295" y="4983041"/>
            <a:ext cx="1951566" cy="130104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727" y="5006038"/>
            <a:ext cx="1896414" cy="130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93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5F46FA-F05E-4A28-A92F-471DE94FD11D}" type="slidenum">
              <a:rPr lang="ru-RU" smtClean="0"/>
              <a:t>13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/>
              <a:t>Производственные мощности (4/11)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8" y="1252740"/>
            <a:ext cx="9096325" cy="509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8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5F46FA-F05E-4A28-A92F-471DE94FD11D}" type="slidenum">
              <a:rPr lang="ru-RU" smtClean="0"/>
              <a:t>14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/>
              <a:t>Производственные мощности (5/11)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1600" dirty="0"/>
              <a:t>Производство шкафов РЗА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229062"/>
            <a:ext cx="3886255" cy="259083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42" y="1563296"/>
            <a:ext cx="3886257" cy="25908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06" y="1553364"/>
            <a:ext cx="3901154" cy="26007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0806" y="1196752"/>
            <a:ext cx="8522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Механосборочное и электромонтажное производство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27382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5F46FA-F05E-4A28-A92F-471DE94FD11D}" type="slidenum">
              <a:rPr lang="ru-RU" smtClean="0"/>
              <a:t>15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8" y="1238055"/>
            <a:ext cx="9105705" cy="5118498"/>
          </a:xfrm>
          <a:prstGeom prst="rect">
            <a:avLst/>
          </a:prstGeom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/>
              <a:t>Производственные мощности (6/11)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6629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5F46FA-F05E-4A28-A92F-471DE94FD11D}" type="slidenum">
              <a:rPr lang="ru-RU" smtClean="0"/>
              <a:t>16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182" y="3042888"/>
            <a:ext cx="2331448" cy="1396639"/>
          </a:xfrm>
          <a:prstGeom prst="rect">
            <a:avLst/>
          </a:prstGeom>
        </p:spPr>
      </p:pic>
      <p:sp>
        <p:nvSpPr>
          <p:cNvPr id="18" name="Заголовок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/>
              <a:t>Производственные мощности (7/11)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1350" dirty="0" smtClean="0"/>
              <a:t>Многофункциональный комплекс</a:t>
            </a:r>
            <a:endParaRPr lang="ru-RU" sz="1350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42" y="3026373"/>
            <a:ext cx="2324885" cy="1396639"/>
          </a:xfrm>
          <a:prstGeom prst="rect">
            <a:avLst/>
          </a:prstGeom>
        </p:spPr>
      </p:pic>
      <p:pic>
        <p:nvPicPr>
          <p:cNvPr id="20" name="Рисунок 3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7" b="7487"/>
          <a:stretch>
            <a:fillRect/>
          </a:stretch>
        </p:blipFill>
        <p:spPr>
          <a:xfrm>
            <a:off x="414142" y="4960883"/>
            <a:ext cx="2324885" cy="1398316"/>
          </a:xfrm>
        </p:spPr>
      </p:pic>
      <p:pic>
        <p:nvPicPr>
          <p:cNvPr id="21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 b="7500"/>
          <a:stretch>
            <a:fillRect/>
          </a:stretch>
        </p:blipFill>
        <p:spPr bwMode="auto">
          <a:xfrm>
            <a:off x="3440072" y="4960571"/>
            <a:ext cx="2324886" cy="139663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rcRect l="19430" r="19430"/>
          <a:stretch/>
        </p:blipFill>
        <p:spPr bwMode="auto">
          <a:xfrm>
            <a:off x="6443235" y="4960570"/>
            <a:ext cx="2324886" cy="13966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0" y="118963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Разработка         Инжиниринг         Сервис         Проектирование</a:t>
            </a:r>
            <a:endParaRPr lang="ru-RU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4438078"/>
            <a:ext cx="91440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/>
              <a:t>Механосборочное и электромонтажное производство Тестирование и отгрузка готовой продукции</a:t>
            </a:r>
            <a:endParaRPr lang="ru-RU" b="1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F0C0F60-6D90-469C-A251-25C9A96B6D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56" y="1555960"/>
            <a:ext cx="2320171" cy="13962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516" y="1555960"/>
            <a:ext cx="2328440" cy="14056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182" y="1537963"/>
            <a:ext cx="2326734" cy="140735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516" y="3022232"/>
            <a:ext cx="2326734" cy="141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82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5F46FA-F05E-4A28-A92F-471DE94FD11D}" type="slidenum">
              <a:rPr lang="ru-RU" smtClean="0"/>
              <a:t>17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/>
              <a:t>Производственные мощности (8/11)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6" y="1239467"/>
            <a:ext cx="9108708" cy="513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53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5F46FA-F05E-4A28-A92F-471DE94FD11D}" type="slidenum">
              <a:rPr lang="ru-RU" smtClean="0"/>
              <a:t>18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/>
              <a:t>Производственные мощности (9/11)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1350" dirty="0" err="1" smtClean="0"/>
              <a:t>Металлопроизводство</a:t>
            </a:r>
            <a:endParaRPr lang="ru-RU" sz="135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223551"/>
            <a:ext cx="3891985" cy="259465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0" y="1191690"/>
            <a:ext cx="9144000" cy="359517"/>
          </a:xfrm>
          <a:prstGeom prst="rect">
            <a:avLst/>
          </a:prstGeom>
          <a:noFill/>
        </p:spPr>
        <p:txBody>
          <a:bodyPr wrap="square" lIns="0" tIns="36000" rIns="0" rtlCol="0">
            <a:spAutoFit/>
          </a:bodyPr>
          <a:lstStyle/>
          <a:p>
            <a:pPr algn="ctr"/>
            <a:r>
              <a:rPr lang="ru-RU" b="1" spc="-100" dirty="0" smtClean="0"/>
              <a:t>Металлообрабатывающее, окрасочное и механосборочное производство</a:t>
            </a:r>
            <a:endParaRPr lang="ru-RU" b="1" spc="-1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429762" y="1574696"/>
            <a:ext cx="8284476" cy="2594658"/>
            <a:chOff x="467544" y="1884599"/>
            <a:chExt cx="8284476" cy="2594658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884600"/>
              <a:ext cx="3891988" cy="25946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32" y="1884599"/>
              <a:ext cx="3891988" cy="25946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0278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5F46FA-F05E-4A28-A92F-471DE94FD11D}" type="slidenum">
              <a:rPr lang="ru-RU" smtClean="0"/>
              <a:t>19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Производственные мощности (10/11)</a:t>
            </a:r>
            <a:endParaRPr lang="ru-RU" sz="4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4" y="1234206"/>
            <a:ext cx="9126573" cy="513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50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>
          <a:xfrm>
            <a:off x="103678" y="4293096"/>
            <a:ext cx="8936645" cy="611579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400" b="1" dirty="0"/>
              <a:t>ООО НПП «ЭКРА</a:t>
            </a:r>
            <a:r>
              <a:rPr lang="ru-RU" sz="2400" b="1" dirty="0" smtClean="0"/>
              <a:t>»</a:t>
            </a:r>
            <a:br>
              <a:rPr lang="ru-RU" sz="2400" b="1" dirty="0" smtClean="0"/>
            </a:br>
            <a:r>
              <a:rPr lang="ru-RU" sz="2400" b="1" dirty="0" smtClean="0"/>
              <a:t>Знакомство с предприятием</a:t>
            </a:r>
            <a:endParaRPr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7443192" y="5638104"/>
            <a:ext cx="1700808" cy="162019"/>
          </a:xfrm>
        </p:spPr>
        <p:txBody>
          <a:bodyPr/>
          <a:lstStyle/>
          <a:p>
            <a:pPr>
              <a:defRPr/>
            </a:pPr>
            <a:fld id="{1F5F46FA-F05E-4A28-A92F-471DE94FD11D}" type="slidenum">
              <a:rPr lang="ru-RU">
                <a:solidFill>
                  <a:schemeClr val="tx1"/>
                </a:solidFill>
              </a:rPr>
              <a:t>2</a:t>
            </a:fld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8135" b="18135"/>
          <a:stretch/>
        </p:blipFill>
        <p:spPr bwMode="auto"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691E-2D81-4DB0-85F1-3692F2362BF7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Производственные мощности (11/11)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1350" dirty="0" smtClean="0"/>
              <a:t>Производство </a:t>
            </a:r>
            <a:r>
              <a:rPr lang="ru-RU" sz="1350" dirty="0" err="1" smtClean="0"/>
              <a:t>блочно</a:t>
            </a:r>
            <a:r>
              <a:rPr lang="ru-RU" sz="1350" dirty="0" smtClean="0"/>
              <a:t>-модульных зданий</a:t>
            </a:r>
            <a:endParaRPr lang="ru-RU" sz="135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1" y="1696771"/>
            <a:ext cx="1312915" cy="20202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102" y="1696770"/>
            <a:ext cx="4129535" cy="202026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411" y="4293965"/>
            <a:ext cx="3805918" cy="201322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6699" y="1696770"/>
            <a:ext cx="3604630" cy="202026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11" y="4293096"/>
            <a:ext cx="3430009" cy="202256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1880" y="4293096"/>
            <a:ext cx="1777529" cy="202256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1241611"/>
            <a:ext cx="9144000" cy="359517"/>
          </a:xfrm>
          <a:prstGeom prst="rect">
            <a:avLst/>
          </a:prstGeom>
          <a:noFill/>
        </p:spPr>
        <p:txBody>
          <a:bodyPr wrap="square" lIns="0" tIns="36000" rIns="0" rtlCol="0">
            <a:spAutoFit/>
          </a:bodyPr>
          <a:lstStyle/>
          <a:p>
            <a:pPr algn="ctr"/>
            <a:r>
              <a:rPr lang="ru-RU" b="1" spc="-100" dirty="0" smtClean="0"/>
              <a:t>Металлообрабатывающее, окрасочное и механосборочное производство</a:t>
            </a:r>
            <a:endParaRPr lang="ru-RU" b="1" spc="-100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3850944"/>
            <a:ext cx="9144000" cy="359517"/>
          </a:xfrm>
          <a:prstGeom prst="rect">
            <a:avLst/>
          </a:prstGeom>
          <a:noFill/>
        </p:spPr>
        <p:txBody>
          <a:bodyPr wrap="square" lIns="0" tIns="36000" rIns="0" rtlCol="0">
            <a:spAutoFit/>
          </a:bodyPr>
          <a:lstStyle/>
          <a:p>
            <a:pPr algn="ctr"/>
            <a:r>
              <a:rPr lang="ru-RU" b="1" spc="-100" dirty="0" smtClean="0"/>
              <a:t>Монтаж оборудования, наладка систем и отгрузка готовой продукции</a:t>
            </a:r>
            <a:endParaRPr lang="ru-RU" b="1" spc="-100" dirty="0"/>
          </a:p>
        </p:txBody>
      </p:sp>
    </p:spTree>
    <p:extLst>
      <p:ext uri="{BB962C8B-B14F-4D97-AF65-F5344CB8AC3E}">
        <p14:creationId xmlns:p14="http://schemas.microsoft.com/office/powerpoint/2010/main" val="1474357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5F46FA-F05E-4A28-A92F-471DE94FD11D}" type="slidenum">
              <a:rPr lang="ru-RU"/>
              <a:t>21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 lIns="0" rIns="0">
            <a:normAutofit/>
          </a:bodyPr>
          <a:lstStyle/>
          <a:p>
            <a:pPr>
              <a:defRPr/>
            </a:pPr>
            <a:r>
              <a:rPr lang="ru-RU" sz="2400" b="1" spc="-30" dirty="0" smtClean="0"/>
              <a:t>Главная ценность ООО </a:t>
            </a:r>
            <a:r>
              <a:rPr lang="ru-RU" sz="2400" b="1" spc="-30" dirty="0"/>
              <a:t>НПП «ЭКРА» -</a:t>
            </a:r>
            <a:br>
              <a:rPr lang="ru-RU" sz="2400" b="1" spc="-30" dirty="0"/>
            </a:br>
            <a:r>
              <a:rPr lang="ru-RU" sz="2400" b="1" spc="-30" dirty="0" smtClean="0"/>
              <a:t>кадровый состав</a:t>
            </a:r>
            <a:endParaRPr sz="4000" spc="-30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6832"/>
            <a:ext cx="9134729" cy="34563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5F46FA-F05E-4A28-A92F-471DE94FD11D}" type="slidenum">
              <a:rPr lang="ru-RU"/>
              <a:t>22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46FA-F05E-4A28-A92F-471DE94FD11D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ООО НПП </a:t>
            </a:r>
            <a:r>
              <a:rPr lang="en-US" sz="2400" b="1" dirty="0"/>
              <a:t>“</a:t>
            </a:r>
            <a:r>
              <a:rPr lang="ru-RU" sz="2400" b="1" dirty="0"/>
              <a:t>ЭКРА</a:t>
            </a:r>
            <a:r>
              <a:rPr lang="en-US" sz="2400" b="1" dirty="0"/>
              <a:t>”</a:t>
            </a:r>
            <a:r>
              <a:rPr lang="ru-RU" sz="2400" b="1" dirty="0"/>
              <a:t> – головное предприятие ГК </a:t>
            </a:r>
            <a:r>
              <a:rPr lang="en-US" sz="2400" b="1" dirty="0"/>
              <a:t>“</a:t>
            </a:r>
            <a:r>
              <a:rPr lang="ru-RU" sz="2400" b="1" dirty="0"/>
              <a:t>ЭКРА</a:t>
            </a:r>
            <a:r>
              <a:rPr lang="en-US" sz="2400" b="1" dirty="0"/>
              <a:t>”</a:t>
            </a:r>
            <a:endParaRPr lang="ru-RU" sz="2400" b="1" dirty="0"/>
          </a:p>
        </p:txBody>
      </p:sp>
      <p:sp>
        <p:nvSpPr>
          <p:cNvPr id="12" name="Объект 11"/>
          <p:cNvSpPr>
            <a:spLocks noGrp="1"/>
          </p:cNvSpPr>
          <p:nvPr>
            <p:ph sz="quarter" idx="14"/>
          </p:nvPr>
        </p:nvSpPr>
        <p:spPr>
          <a:xfrm>
            <a:off x="3605349" y="1877693"/>
            <a:ext cx="5252456" cy="3563526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25" b="1" dirty="0"/>
              <a:t>Группа компаний «ЭКРА» </a:t>
            </a:r>
            <a:r>
              <a:rPr lang="ru-RU" sz="2025" dirty="0"/>
              <a:t>– лидер российского </a:t>
            </a:r>
            <a:r>
              <a:rPr lang="ru-RU" sz="2025" dirty="0" err="1"/>
              <a:t>релестроения</a:t>
            </a:r>
            <a:r>
              <a:rPr lang="ru-RU" sz="2025" dirty="0"/>
              <a:t>. С 1969 года наши сотрудники разрабатывают, внедряют и модернизируют устройства защиты </a:t>
            </a:r>
            <a:r>
              <a:rPr lang="ru-RU" sz="2025" dirty="0" err="1"/>
              <a:t>энергообъектов</a:t>
            </a:r>
            <a:r>
              <a:rPr lang="ru-RU" sz="2025" dirty="0"/>
              <a:t>. Нас объединяет многолетний опыт, исследовательский подход и </a:t>
            </a:r>
            <a:r>
              <a:rPr lang="ru-RU" sz="2025" b="1" dirty="0"/>
              <a:t>желание сделать этот мир светлее, теплее и безопасней.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025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25" dirty="0"/>
              <a:t>Благодаря своему интеллектуальному капиталу и инновационным ресурсам Группа компаний «ЭКРА» обладает значительными возможностями для создания </a:t>
            </a:r>
            <a:r>
              <a:rPr lang="ru-RU" sz="2025" dirty="0">
                <a:solidFill>
                  <a:srgbClr val="FF0000"/>
                </a:solidFill>
              </a:rPr>
              <a:t>всего комплекса вторичного электротехнического оборудования для предприятий электроэнергетики, нефтегазового комплекса и других отраслей промышленности.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11" y="1640254"/>
            <a:ext cx="2189489" cy="13854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68" y="2989343"/>
            <a:ext cx="2252375" cy="16386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69" y="4518386"/>
            <a:ext cx="2803171" cy="102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204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46FA-F05E-4A28-A92F-471DE94FD11D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vert="horz" lIns="68580" tIns="34290" rIns="68580" bIns="34290" rtlCol="0" anchor="ctr">
            <a:normAutofit/>
          </a:bodyPr>
          <a:lstStyle/>
          <a:p>
            <a:r>
              <a:rPr lang="ru-RU" sz="2400" b="1" dirty="0" smtClean="0"/>
              <a:t>ООО НПП «ЭКРА»</a:t>
            </a:r>
            <a:br>
              <a:rPr lang="ru-RU" sz="2400" b="1" dirty="0" smtClean="0"/>
            </a:br>
            <a:r>
              <a:rPr lang="ru-RU" sz="2400" b="1" dirty="0" smtClean="0"/>
              <a:t>30 </a:t>
            </a:r>
            <a:r>
              <a:rPr lang="ru-RU" sz="2400" b="1" dirty="0"/>
              <a:t>лет создания и внедрения цифровых технологий</a:t>
            </a: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28"/>
          </p:nvPr>
        </p:nvSpPr>
        <p:spPr/>
      </p:sp>
      <p:sp>
        <p:nvSpPr>
          <p:cNvPr id="7" name="Рисунок 6"/>
          <p:cNvSpPr>
            <a:spLocks noGrp="1"/>
          </p:cNvSpPr>
          <p:nvPr>
            <p:ph type="pic" sz="quarter" idx="29"/>
          </p:nvPr>
        </p:nvSpPr>
        <p:spPr/>
      </p:sp>
      <p:sp>
        <p:nvSpPr>
          <p:cNvPr id="9" name="Объект 8"/>
          <p:cNvSpPr>
            <a:spLocks noGrp="1"/>
          </p:cNvSpPr>
          <p:nvPr>
            <p:ph idx="3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Объект 9"/>
          <p:cNvSpPr>
            <a:spLocks noGrp="1"/>
          </p:cNvSpPr>
          <p:nvPr>
            <p:ph idx="3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7470"/>
            <a:ext cx="9144000" cy="4943854"/>
          </a:xfrm>
          <a:prstGeom prst="rect">
            <a:avLst/>
          </a:prstGeom>
        </p:spPr>
      </p:pic>
      <p:sp>
        <p:nvSpPr>
          <p:cNvPr id="4" name="Волна 3"/>
          <p:cNvSpPr/>
          <p:nvPr/>
        </p:nvSpPr>
        <p:spPr>
          <a:xfrm>
            <a:off x="4721469" y="3906922"/>
            <a:ext cx="764932" cy="286682"/>
          </a:xfrm>
          <a:prstGeom prst="wave">
            <a:avLst/>
          </a:prstGeom>
          <a:solidFill>
            <a:srgbClr val="EF8D4B">
              <a:alpha val="7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rtlCol="0" anchor="ctr"/>
          <a:lstStyle/>
          <a:p>
            <a:r>
              <a:rPr lang="ru-RU" sz="525" b="1" dirty="0">
                <a:solidFill>
                  <a:srgbClr val="3D3D3D"/>
                </a:solidFill>
              </a:rPr>
              <a:t>Начало</a:t>
            </a:r>
          </a:p>
          <a:p>
            <a:pPr algn="ctr"/>
            <a:r>
              <a:rPr lang="ru-RU" sz="525" b="1" dirty="0">
                <a:solidFill>
                  <a:srgbClr val="3D3D3D"/>
                </a:solidFill>
              </a:rPr>
              <a:t> экспортных</a:t>
            </a:r>
          </a:p>
          <a:p>
            <a:pPr algn="r"/>
            <a:r>
              <a:rPr lang="ru-RU" sz="525" b="1" dirty="0">
                <a:solidFill>
                  <a:srgbClr val="3D3D3D"/>
                </a:solidFill>
              </a:rPr>
              <a:t> поставок</a:t>
            </a:r>
          </a:p>
        </p:txBody>
      </p:sp>
    </p:spTree>
    <p:extLst>
      <p:ext uri="{BB962C8B-B14F-4D97-AF65-F5344CB8AC3E}">
        <p14:creationId xmlns:p14="http://schemas.microsoft.com/office/powerpoint/2010/main" val="189419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46FA-F05E-4A28-A92F-471DE94FD11D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Наши ценности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0100" y="2726922"/>
            <a:ext cx="23545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ru-RU" sz="900" b="1" dirty="0">
                <a:solidFill>
                  <a:srgbClr val="32A48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Качество</a:t>
            </a:r>
            <a:endParaRPr lang="en-US" sz="900" b="1" dirty="0">
              <a:solidFill>
                <a:srgbClr val="32A48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35000" indent="-135000">
              <a:lnSpc>
                <a:spcPts val="900"/>
              </a:lnSpc>
              <a:buFont typeface="Arial" panose="020B0604020202020204" pitchFamily="34" charset="0"/>
              <a:buChar char="•"/>
            </a:pPr>
            <a:r>
              <a:rPr lang="ru-RU" sz="750" dirty="0">
                <a:latin typeface="Verdana" panose="020B0604030504040204" pitchFamily="34" charset="0"/>
                <a:ea typeface="Verdana" panose="020B0604030504040204" pitchFamily="34" charset="0"/>
              </a:rPr>
              <a:t>Мы работаем в ответственной отрасли</a:t>
            </a:r>
            <a:endParaRPr lang="en-US" sz="75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35000" indent="-135000">
              <a:lnSpc>
                <a:spcPts val="900"/>
              </a:lnSpc>
              <a:buFont typeface="Arial" panose="020B0604020202020204" pitchFamily="34" charset="0"/>
              <a:buChar char="•"/>
            </a:pPr>
            <a:r>
              <a:rPr lang="ru-RU" sz="750" dirty="0">
                <a:latin typeface="Verdana" panose="020B0604030504040204" pitchFamily="34" charset="0"/>
                <a:ea typeface="Verdana" panose="020B0604030504040204" pitchFamily="34" charset="0"/>
              </a:rPr>
              <a:t>Мы постоянно повышаем свой профессионализм</a:t>
            </a:r>
            <a:endParaRPr lang="en-US" sz="75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35000" indent="-135000">
              <a:lnSpc>
                <a:spcPts val="900"/>
              </a:lnSpc>
              <a:buFont typeface="Arial" panose="020B0604020202020204" pitchFamily="34" charset="0"/>
              <a:buChar char="•"/>
            </a:pPr>
            <a:r>
              <a:rPr lang="ru-RU" sz="750" dirty="0">
                <a:latin typeface="Verdana" panose="020B0604030504040204" pitchFamily="34" charset="0"/>
                <a:ea typeface="Verdana" panose="020B0604030504040204" pitchFamily="34" charset="0"/>
              </a:rPr>
              <a:t>Мы уважаем стандарты и правила нашего предприятия</a:t>
            </a:r>
            <a:endParaRPr lang="ru-RU" sz="75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94711" y="2726922"/>
            <a:ext cx="23545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ru-RU" sz="900" b="1" dirty="0">
                <a:solidFill>
                  <a:srgbClr val="32A48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Клиенты</a:t>
            </a:r>
            <a:endParaRPr lang="en-US" sz="900" b="1" dirty="0">
              <a:solidFill>
                <a:srgbClr val="32A48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35000" indent="-135000">
              <a:lnSpc>
                <a:spcPts val="900"/>
              </a:lnSpc>
              <a:buFont typeface="Arial" panose="020B0604020202020204" pitchFamily="34" charset="0"/>
              <a:buChar char="•"/>
            </a:pPr>
            <a:r>
              <a:rPr lang="ru-RU" sz="750" dirty="0">
                <a:latin typeface="Verdana" panose="020B0604030504040204" pitchFamily="34" charset="0"/>
                <a:ea typeface="Verdana" panose="020B0604030504040204" pitchFamily="34" charset="0"/>
              </a:rPr>
              <a:t>Мы подходим к каждому нашему клиенту индивидуально</a:t>
            </a:r>
          </a:p>
          <a:p>
            <a:pPr marL="135000" indent="-135000">
              <a:lnSpc>
                <a:spcPts val="900"/>
              </a:lnSpc>
              <a:buFont typeface="Arial" panose="020B0604020202020204" pitchFamily="34" charset="0"/>
              <a:buChar char="•"/>
            </a:pPr>
            <a:r>
              <a:rPr lang="ru-RU" sz="750" dirty="0">
                <a:latin typeface="Verdana" panose="020B0604030504040204" pitchFamily="34" charset="0"/>
                <a:ea typeface="Verdana" panose="020B0604030504040204" pitchFamily="34" charset="0"/>
              </a:rPr>
              <a:t>Мы работаем в тесном взаимодействии с клиентом</a:t>
            </a:r>
          </a:p>
          <a:p>
            <a:pPr marL="135000" indent="-135000">
              <a:lnSpc>
                <a:spcPts val="900"/>
              </a:lnSpc>
              <a:buFont typeface="Arial" panose="020B0604020202020204" pitchFamily="34" charset="0"/>
              <a:buChar char="•"/>
            </a:pPr>
            <a:r>
              <a:rPr lang="ru-RU" sz="750" dirty="0">
                <a:latin typeface="Verdana" panose="020B0604030504040204" pitchFamily="34" charset="0"/>
                <a:ea typeface="Verdana" panose="020B0604030504040204" pitchFamily="34" charset="0"/>
              </a:rPr>
              <a:t>Мы всегда готовы прийти на помощь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89320" y="2726921"/>
            <a:ext cx="23545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ru-RU" sz="900" b="1" dirty="0">
                <a:solidFill>
                  <a:srgbClr val="32A48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Инновации</a:t>
            </a:r>
            <a:endParaRPr lang="en-US" sz="900" b="1" dirty="0">
              <a:solidFill>
                <a:srgbClr val="32A48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35000" indent="-135000">
              <a:lnSpc>
                <a:spcPts val="900"/>
              </a:lnSpc>
              <a:buFont typeface="Arial" panose="020B0604020202020204" pitchFamily="34" charset="0"/>
              <a:buChar char="•"/>
            </a:pPr>
            <a:r>
              <a:rPr lang="ru-RU" sz="750" dirty="0">
                <a:latin typeface="Verdana" panose="020B0604030504040204" pitchFamily="34" charset="0"/>
                <a:ea typeface="Verdana" panose="020B0604030504040204" pitchFamily="34" charset="0"/>
              </a:rPr>
              <a:t>Инновации – основа нашей деятельности и лидерства в отрасли</a:t>
            </a:r>
            <a:endParaRPr lang="en-US" sz="75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35000" indent="-135000">
              <a:lnSpc>
                <a:spcPts val="900"/>
              </a:lnSpc>
              <a:buFont typeface="Arial" panose="020B0604020202020204" pitchFamily="34" charset="0"/>
              <a:buChar char="•"/>
            </a:pPr>
            <a:r>
              <a:rPr lang="ru-RU" sz="750" dirty="0">
                <a:latin typeface="Verdana" panose="020B0604030504040204" pitchFamily="34" charset="0"/>
                <a:ea typeface="Verdana" panose="020B0604030504040204" pitchFamily="34" charset="0"/>
              </a:rPr>
              <a:t>Мы стараемся поддерживать творческий потенциал</a:t>
            </a:r>
            <a:endParaRPr lang="en-US" sz="75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35000" indent="-135000">
              <a:lnSpc>
                <a:spcPts val="900"/>
              </a:lnSpc>
              <a:buFont typeface="Arial" panose="020B0604020202020204" pitchFamily="34" charset="0"/>
              <a:buChar char="•"/>
            </a:pPr>
            <a:r>
              <a:rPr lang="ru-RU" sz="750" dirty="0">
                <a:latin typeface="Verdana" panose="020B0604030504040204" pitchFamily="34" charset="0"/>
                <a:ea typeface="Verdana" panose="020B0604030504040204" pitchFamily="34" charset="0"/>
              </a:rPr>
              <a:t>Мы изучаем новые достижения науки</a:t>
            </a:r>
            <a:endParaRPr lang="ru-RU" sz="75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0100" y="4641475"/>
            <a:ext cx="235458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ru-RU" sz="900" b="1" dirty="0">
                <a:solidFill>
                  <a:srgbClr val="32A48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Развитие</a:t>
            </a:r>
            <a:endParaRPr lang="en-US" sz="900" b="1" dirty="0">
              <a:solidFill>
                <a:srgbClr val="32A48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35000" indent="-135000">
              <a:lnSpc>
                <a:spcPts val="900"/>
              </a:lnSpc>
              <a:buFont typeface="Arial" panose="020B0604020202020204" pitchFamily="34" charset="0"/>
              <a:buChar char="•"/>
            </a:pPr>
            <a:r>
              <a:rPr lang="ru-RU" sz="750" dirty="0">
                <a:latin typeface="Verdana" panose="020B0604030504040204" pitchFamily="34" charset="0"/>
                <a:ea typeface="Verdana" panose="020B0604030504040204" pitchFamily="34" charset="0"/>
              </a:rPr>
              <a:t>Мы постоянно расширяем нашу продуктовую линейку</a:t>
            </a:r>
            <a:endParaRPr lang="en-US" sz="75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35000" indent="-135000">
              <a:lnSpc>
                <a:spcPts val="900"/>
              </a:lnSpc>
              <a:buFont typeface="Arial" panose="020B0604020202020204" pitchFamily="34" charset="0"/>
              <a:buChar char="•"/>
            </a:pPr>
            <a:r>
              <a:rPr lang="ru-RU" sz="750" dirty="0">
                <a:latin typeface="Verdana" panose="020B0604030504040204" pitchFamily="34" charset="0"/>
                <a:ea typeface="Verdana" panose="020B0604030504040204" pitchFamily="34" charset="0"/>
              </a:rPr>
              <a:t>Мы оптимизируем бизнес-процессы</a:t>
            </a:r>
            <a:endParaRPr lang="en-US" sz="75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35000" indent="-135000">
              <a:lnSpc>
                <a:spcPts val="900"/>
              </a:lnSpc>
              <a:buFont typeface="Arial" panose="020B0604020202020204" pitchFamily="34" charset="0"/>
              <a:buChar char="•"/>
            </a:pPr>
            <a:r>
              <a:rPr lang="ru-RU" sz="750" dirty="0">
                <a:latin typeface="Verdana" panose="020B0604030504040204" pitchFamily="34" charset="0"/>
                <a:ea typeface="Verdana" panose="020B0604030504040204" pitchFamily="34" charset="0"/>
              </a:rPr>
              <a:t>Мы совершенствуемся сами</a:t>
            </a:r>
            <a:endParaRPr lang="ru-RU" sz="75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94710" y="4641475"/>
            <a:ext cx="23545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ru-RU" sz="900" b="1" dirty="0">
                <a:solidFill>
                  <a:srgbClr val="32A48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Работа в команде</a:t>
            </a:r>
            <a:endParaRPr lang="en-US" sz="900" b="1" dirty="0">
              <a:solidFill>
                <a:srgbClr val="32A48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35000" indent="-135000">
              <a:lnSpc>
                <a:spcPts val="900"/>
              </a:lnSpc>
              <a:buFont typeface="Arial" panose="020B0604020202020204" pitchFamily="34" charset="0"/>
              <a:buChar char="•"/>
            </a:pPr>
            <a:r>
              <a:rPr lang="ru-RU" sz="750" dirty="0">
                <a:latin typeface="Verdana" panose="020B0604030504040204" pitchFamily="34" charset="0"/>
                <a:ea typeface="Verdana" panose="020B0604030504040204" pitchFamily="34" charset="0"/>
              </a:rPr>
              <a:t>Мы понимаем, что наши задачи по силам только большому коллективу</a:t>
            </a:r>
            <a:endParaRPr lang="en-US" sz="75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35000" indent="-135000">
              <a:lnSpc>
                <a:spcPts val="900"/>
              </a:lnSpc>
              <a:buFont typeface="Arial" panose="020B0604020202020204" pitchFamily="34" charset="0"/>
              <a:buChar char="•"/>
            </a:pPr>
            <a:r>
              <a:rPr lang="ru-RU" sz="750" dirty="0">
                <a:latin typeface="Verdana" panose="020B0604030504040204" pitchFamily="34" charset="0"/>
                <a:ea typeface="Verdana" panose="020B0604030504040204" pitchFamily="34" charset="0"/>
              </a:rPr>
              <a:t>Мы поддерживаем разнообразие мнений</a:t>
            </a:r>
            <a:endParaRPr lang="en-US" sz="75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35000" indent="-135000">
              <a:lnSpc>
                <a:spcPts val="900"/>
              </a:lnSpc>
              <a:buFont typeface="Arial" panose="020B0604020202020204" pitchFamily="34" charset="0"/>
              <a:buChar char="•"/>
            </a:pPr>
            <a:r>
              <a:rPr lang="ru-RU" sz="750" dirty="0">
                <a:latin typeface="Verdana" panose="020B0604030504040204" pitchFamily="34" charset="0"/>
                <a:ea typeface="Verdana" panose="020B0604030504040204" pitchFamily="34" charset="0"/>
              </a:rPr>
              <a:t>Мы приветствуем постоянное взаимодействие друг с другом</a:t>
            </a:r>
            <a:endParaRPr lang="ru-RU" sz="75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89320" y="4641475"/>
            <a:ext cx="235458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ru-RU" sz="900" b="1" dirty="0">
                <a:solidFill>
                  <a:srgbClr val="32A48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Достойные условия труда</a:t>
            </a:r>
            <a:endParaRPr lang="en-US" sz="900" b="1" dirty="0">
              <a:solidFill>
                <a:srgbClr val="32A48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35000" indent="-135000">
              <a:lnSpc>
                <a:spcPts val="900"/>
              </a:lnSpc>
              <a:buFont typeface="Arial" panose="020B0604020202020204" pitchFamily="34" charset="0"/>
              <a:buChar char="•"/>
            </a:pPr>
            <a:r>
              <a:rPr lang="ru-RU" sz="750" dirty="0">
                <a:latin typeface="Verdana" panose="020B0604030504040204" pitchFamily="34" charset="0"/>
                <a:ea typeface="Verdana" panose="020B0604030504040204" pitchFamily="34" charset="0"/>
              </a:rPr>
              <a:t>Мы заботимся о своих сотрудниках</a:t>
            </a:r>
            <a:endParaRPr lang="en-US" sz="75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35000" indent="-135000">
              <a:lnSpc>
                <a:spcPts val="900"/>
              </a:lnSpc>
              <a:buFont typeface="Arial" panose="020B0604020202020204" pitchFamily="34" charset="0"/>
              <a:buChar char="•"/>
            </a:pPr>
            <a:r>
              <a:rPr lang="ru-RU" sz="750" dirty="0">
                <a:latin typeface="Verdana" panose="020B0604030504040204" pitchFamily="34" charset="0"/>
                <a:ea typeface="Verdana" panose="020B0604030504040204" pitchFamily="34" charset="0"/>
              </a:rPr>
              <a:t>Мы создаем условия для обучения</a:t>
            </a:r>
            <a:endParaRPr lang="en-US" sz="75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35000" indent="-135000">
              <a:lnSpc>
                <a:spcPts val="900"/>
              </a:lnSpc>
              <a:buFont typeface="Arial" panose="020B0604020202020204" pitchFamily="34" charset="0"/>
              <a:buChar char="•"/>
            </a:pPr>
            <a:r>
              <a:rPr lang="ru-RU" sz="750" dirty="0">
                <a:latin typeface="Verdana" panose="020B0604030504040204" pitchFamily="34" charset="0"/>
                <a:ea typeface="Verdana" panose="020B0604030504040204" pitchFamily="34" charset="0"/>
              </a:rPr>
              <a:t>Мы поддерживаем возможность здорового образа жизни</a:t>
            </a:r>
            <a:endParaRPr lang="ru-RU" sz="75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893953"/>
            <a:ext cx="7543800" cy="74396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3817697"/>
            <a:ext cx="7543800" cy="74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25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46FA-F05E-4A28-A92F-471DE94FD11D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0" tIns="34290" rIns="0" bIns="34290" rtlCol="0" anchor="ctr">
            <a:normAutofit/>
          </a:bodyPr>
          <a:lstStyle/>
          <a:p>
            <a:r>
              <a:rPr lang="ru-RU" sz="2400" b="1" dirty="0" smtClean="0"/>
              <a:t>Комплексные </a:t>
            </a:r>
            <a:r>
              <a:rPr lang="ru-RU" sz="2400" b="1" dirty="0"/>
              <a:t>решения для энергетики и потребителей электроэнергии</a:t>
            </a:r>
          </a:p>
        </p:txBody>
      </p:sp>
      <p:pic>
        <p:nvPicPr>
          <p:cNvPr id="32" name="Picture 3"/>
          <p:cNvPicPr>
            <a:picLocks noGrp="1" noChangeAspect="1" noChangeArrowheads="1"/>
          </p:cNvPicPr>
          <p:nvPr>
            <p:ph type="pic" sz="quarter" idx="26"/>
          </p:nvPr>
        </p:nvPicPr>
        <p:blipFill rotWithShape="1">
          <a:blip r:embed="rId3" cstate="print"/>
          <a:srcRect l="25293" r="25293"/>
          <a:stretch/>
        </p:blipFill>
        <p:spPr bwMode="auto">
          <a:xfrm>
            <a:off x="7925534" y="3989181"/>
            <a:ext cx="1151906" cy="1066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/>
        </p:spPr>
      </p:pic>
      <p:grpSp>
        <p:nvGrpSpPr>
          <p:cNvPr id="7" name="Группа 6"/>
          <p:cNvGrpSpPr/>
          <p:nvPr/>
        </p:nvGrpSpPr>
        <p:grpSpPr>
          <a:xfrm>
            <a:off x="194769" y="1829029"/>
            <a:ext cx="3844438" cy="1986801"/>
            <a:chOff x="1736789" y="1458082"/>
            <a:chExt cx="8606627" cy="4375028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55" t="15238" r="7793" b="8281"/>
            <a:stretch/>
          </p:blipFill>
          <p:spPr>
            <a:xfrm>
              <a:off x="1736789" y="1458082"/>
              <a:ext cx="8606627" cy="4327950"/>
            </a:xfrm>
            <a:prstGeom prst="rect">
              <a:avLst/>
            </a:prstGeom>
          </p:spPr>
        </p:pic>
        <p:sp>
          <p:nvSpPr>
            <p:cNvPr id="9" name="Полилиния 8"/>
            <p:cNvSpPr/>
            <p:nvPr/>
          </p:nvSpPr>
          <p:spPr>
            <a:xfrm>
              <a:off x="1788160" y="3566160"/>
              <a:ext cx="1722120" cy="1788160"/>
            </a:xfrm>
            <a:custGeom>
              <a:avLst/>
              <a:gdLst>
                <a:gd name="connsiteX0" fmla="*/ 0 w 1757680"/>
                <a:gd name="connsiteY0" fmla="*/ 680720 h 1788160"/>
                <a:gd name="connsiteX1" fmla="*/ 1071880 w 1757680"/>
                <a:gd name="connsiteY1" fmla="*/ 1788160 h 1788160"/>
                <a:gd name="connsiteX2" fmla="*/ 1757680 w 1757680"/>
                <a:gd name="connsiteY2" fmla="*/ 1630680 h 1788160"/>
                <a:gd name="connsiteX3" fmla="*/ 1752600 w 1757680"/>
                <a:gd name="connsiteY3" fmla="*/ 1112520 h 1788160"/>
                <a:gd name="connsiteX4" fmla="*/ 756920 w 1757680"/>
                <a:gd name="connsiteY4" fmla="*/ 45720 h 1788160"/>
                <a:gd name="connsiteX5" fmla="*/ 721360 w 1757680"/>
                <a:gd name="connsiteY5" fmla="*/ 15240 h 1788160"/>
                <a:gd name="connsiteX6" fmla="*/ 360680 w 1757680"/>
                <a:gd name="connsiteY6" fmla="*/ 0 h 1788160"/>
                <a:gd name="connsiteX7" fmla="*/ 35560 w 1757680"/>
                <a:gd name="connsiteY7" fmla="*/ 157480 h 1788160"/>
                <a:gd name="connsiteX8" fmla="*/ 0 w 1757680"/>
                <a:gd name="connsiteY8" fmla="*/ 680720 h 1788160"/>
                <a:gd name="connsiteX0" fmla="*/ 5080 w 1722120"/>
                <a:gd name="connsiteY0" fmla="*/ 680720 h 1788160"/>
                <a:gd name="connsiteX1" fmla="*/ 1036320 w 1722120"/>
                <a:gd name="connsiteY1" fmla="*/ 1788160 h 1788160"/>
                <a:gd name="connsiteX2" fmla="*/ 1722120 w 1722120"/>
                <a:gd name="connsiteY2" fmla="*/ 1630680 h 1788160"/>
                <a:gd name="connsiteX3" fmla="*/ 1717040 w 1722120"/>
                <a:gd name="connsiteY3" fmla="*/ 1112520 h 1788160"/>
                <a:gd name="connsiteX4" fmla="*/ 721360 w 1722120"/>
                <a:gd name="connsiteY4" fmla="*/ 45720 h 1788160"/>
                <a:gd name="connsiteX5" fmla="*/ 685800 w 1722120"/>
                <a:gd name="connsiteY5" fmla="*/ 15240 h 1788160"/>
                <a:gd name="connsiteX6" fmla="*/ 325120 w 1722120"/>
                <a:gd name="connsiteY6" fmla="*/ 0 h 1788160"/>
                <a:gd name="connsiteX7" fmla="*/ 0 w 1722120"/>
                <a:gd name="connsiteY7" fmla="*/ 157480 h 1788160"/>
                <a:gd name="connsiteX8" fmla="*/ 5080 w 1722120"/>
                <a:gd name="connsiteY8" fmla="*/ 680720 h 178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2120" h="1788160">
                  <a:moveTo>
                    <a:pt x="5080" y="680720"/>
                  </a:moveTo>
                  <a:lnTo>
                    <a:pt x="1036320" y="1788160"/>
                  </a:lnTo>
                  <a:lnTo>
                    <a:pt x="1722120" y="1630680"/>
                  </a:lnTo>
                  <a:cubicBezTo>
                    <a:pt x="1720427" y="1457960"/>
                    <a:pt x="1718733" y="1285240"/>
                    <a:pt x="1717040" y="1112520"/>
                  </a:cubicBezTo>
                  <a:lnTo>
                    <a:pt x="721360" y="45720"/>
                  </a:lnTo>
                  <a:lnTo>
                    <a:pt x="685800" y="15240"/>
                  </a:lnTo>
                  <a:lnTo>
                    <a:pt x="325120" y="0"/>
                  </a:lnTo>
                  <a:lnTo>
                    <a:pt x="0" y="157480"/>
                  </a:lnTo>
                  <a:cubicBezTo>
                    <a:pt x="1693" y="331893"/>
                    <a:pt x="3387" y="506307"/>
                    <a:pt x="5080" y="680720"/>
                  </a:cubicBez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4458335" y="4663440"/>
              <a:ext cx="260985" cy="401320"/>
            </a:xfrm>
            <a:custGeom>
              <a:avLst/>
              <a:gdLst>
                <a:gd name="connsiteX0" fmla="*/ 0 w 274320"/>
                <a:gd name="connsiteY0" fmla="*/ 289560 h 401320"/>
                <a:gd name="connsiteX1" fmla="*/ 96520 w 274320"/>
                <a:gd name="connsiteY1" fmla="*/ 401320 h 401320"/>
                <a:gd name="connsiteX2" fmla="*/ 269240 w 274320"/>
                <a:gd name="connsiteY2" fmla="*/ 360680 h 401320"/>
                <a:gd name="connsiteX3" fmla="*/ 274320 w 274320"/>
                <a:gd name="connsiteY3" fmla="*/ 91440 h 401320"/>
                <a:gd name="connsiteX4" fmla="*/ 193040 w 274320"/>
                <a:gd name="connsiteY4" fmla="*/ 0 h 401320"/>
                <a:gd name="connsiteX5" fmla="*/ 20320 w 274320"/>
                <a:gd name="connsiteY5" fmla="*/ 45720 h 401320"/>
                <a:gd name="connsiteX6" fmla="*/ 0 w 274320"/>
                <a:gd name="connsiteY6" fmla="*/ 289560 h 401320"/>
                <a:gd name="connsiteX0" fmla="*/ 0 w 260985"/>
                <a:gd name="connsiteY0" fmla="*/ 300990 h 401320"/>
                <a:gd name="connsiteX1" fmla="*/ 83185 w 260985"/>
                <a:gd name="connsiteY1" fmla="*/ 401320 h 401320"/>
                <a:gd name="connsiteX2" fmla="*/ 255905 w 260985"/>
                <a:gd name="connsiteY2" fmla="*/ 360680 h 401320"/>
                <a:gd name="connsiteX3" fmla="*/ 260985 w 260985"/>
                <a:gd name="connsiteY3" fmla="*/ 91440 h 401320"/>
                <a:gd name="connsiteX4" fmla="*/ 179705 w 260985"/>
                <a:gd name="connsiteY4" fmla="*/ 0 h 401320"/>
                <a:gd name="connsiteX5" fmla="*/ 6985 w 260985"/>
                <a:gd name="connsiteY5" fmla="*/ 45720 h 401320"/>
                <a:gd name="connsiteX6" fmla="*/ 0 w 260985"/>
                <a:gd name="connsiteY6" fmla="*/ 300990 h 40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985" h="401320">
                  <a:moveTo>
                    <a:pt x="0" y="300990"/>
                  </a:moveTo>
                  <a:lnTo>
                    <a:pt x="83185" y="401320"/>
                  </a:lnTo>
                  <a:lnTo>
                    <a:pt x="255905" y="360680"/>
                  </a:lnTo>
                  <a:cubicBezTo>
                    <a:pt x="257598" y="270933"/>
                    <a:pt x="259292" y="181187"/>
                    <a:pt x="260985" y="91440"/>
                  </a:cubicBezTo>
                  <a:lnTo>
                    <a:pt x="179705" y="0"/>
                  </a:lnTo>
                  <a:lnTo>
                    <a:pt x="6985" y="45720"/>
                  </a:lnTo>
                  <a:lnTo>
                    <a:pt x="0" y="30099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1" name="Полилиния 10"/>
            <p:cNvSpPr/>
            <p:nvPr/>
          </p:nvSpPr>
          <p:spPr bwMode="auto">
            <a:xfrm>
              <a:off x="3559888" y="3710940"/>
              <a:ext cx="260985" cy="401320"/>
            </a:xfrm>
            <a:custGeom>
              <a:avLst/>
              <a:gdLst>
                <a:gd name="connsiteX0" fmla="*/ 0 w 274320"/>
                <a:gd name="connsiteY0" fmla="*/ 289560 h 401320"/>
                <a:gd name="connsiteX1" fmla="*/ 96520 w 274320"/>
                <a:gd name="connsiteY1" fmla="*/ 401320 h 401320"/>
                <a:gd name="connsiteX2" fmla="*/ 269240 w 274320"/>
                <a:gd name="connsiteY2" fmla="*/ 360680 h 401320"/>
                <a:gd name="connsiteX3" fmla="*/ 274320 w 274320"/>
                <a:gd name="connsiteY3" fmla="*/ 91440 h 401320"/>
                <a:gd name="connsiteX4" fmla="*/ 193040 w 274320"/>
                <a:gd name="connsiteY4" fmla="*/ 0 h 401320"/>
                <a:gd name="connsiteX5" fmla="*/ 20320 w 274320"/>
                <a:gd name="connsiteY5" fmla="*/ 45720 h 401320"/>
                <a:gd name="connsiteX6" fmla="*/ 0 w 274320"/>
                <a:gd name="connsiteY6" fmla="*/ 289560 h 401320"/>
                <a:gd name="connsiteX0" fmla="*/ 0 w 260985"/>
                <a:gd name="connsiteY0" fmla="*/ 300990 h 401320"/>
                <a:gd name="connsiteX1" fmla="*/ 83185 w 260985"/>
                <a:gd name="connsiteY1" fmla="*/ 401320 h 401320"/>
                <a:gd name="connsiteX2" fmla="*/ 255905 w 260985"/>
                <a:gd name="connsiteY2" fmla="*/ 360680 h 401320"/>
                <a:gd name="connsiteX3" fmla="*/ 260985 w 260985"/>
                <a:gd name="connsiteY3" fmla="*/ 91440 h 401320"/>
                <a:gd name="connsiteX4" fmla="*/ 179705 w 260985"/>
                <a:gd name="connsiteY4" fmla="*/ 0 h 401320"/>
                <a:gd name="connsiteX5" fmla="*/ 6985 w 260985"/>
                <a:gd name="connsiteY5" fmla="*/ 45720 h 401320"/>
                <a:gd name="connsiteX6" fmla="*/ 0 w 260985"/>
                <a:gd name="connsiteY6" fmla="*/ 300990 h 40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985" h="401320">
                  <a:moveTo>
                    <a:pt x="0" y="300990"/>
                  </a:moveTo>
                  <a:lnTo>
                    <a:pt x="83185" y="401320"/>
                  </a:lnTo>
                  <a:lnTo>
                    <a:pt x="255905" y="360680"/>
                  </a:lnTo>
                  <a:cubicBezTo>
                    <a:pt x="257598" y="270933"/>
                    <a:pt x="259292" y="181187"/>
                    <a:pt x="260985" y="91440"/>
                  </a:cubicBezTo>
                  <a:lnTo>
                    <a:pt x="179705" y="0"/>
                  </a:lnTo>
                  <a:lnTo>
                    <a:pt x="6985" y="45720"/>
                  </a:lnTo>
                  <a:lnTo>
                    <a:pt x="0" y="30099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2" name="Полилиния 11"/>
            <p:cNvSpPr/>
            <p:nvPr/>
          </p:nvSpPr>
          <p:spPr bwMode="auto">
            <a:xfrm>
              <a:off x="5346970" y="3710940"/>
              <a:ext cx="260985" cy="401320"/>
            </a:xfrm>
            <a:custGeom>
              <a:avLst/>
              <a:gdLst>
                <a:gd name="connsiteX0" fmla="*/ 0 w 274320"/>
                <a:gd name="connsiteY0" fmla="*/ 289560 h 401320"/>
                <a:gd name="connsiteX1" fmla="*/ 96520 w 274320"/>
                <a:gd name="connsiteY1" fmla="*/ 401320 h 401320"/>
                <a:gd name="connsiteX2" fmla="*/ 269240 w 274320"/>
                <a:gd name="connsiteY2" fmla="*/ 360680 h 401320"/>
                <a:gd name="connsiteX3" fmla="*/ 274320 w 274320"/>
                <a:gd name="connsiteY3" fmla="*/ 91440 h 401320"/>
                <a:gd name="connsiteX4" fmla="*/ 193040 w 274320"/>
                <a:gd name="connsiteY4" fmla="*/ 0 h 401320"/>
                <a:gd name="connsiteX5" fmla="*/ 20320 w 274320"/>
                <a:gd name="connsiteY5" fmla="*/ 45720 h 401320"/>
                <a:gd name="connsiteX6" fmla="*/ 0 w 274320"/>
                <a:gd name="connsiteY6" fmla="*/ 289560 h 401320"/>
                <a:gd name="connsiteX0" fmla="*/ 0 w 260985"/>
                <a:gd name="connsiteY0" fmla="*/ 300990 h 401320"/>
                <a:gd name="connsiteX1" fmla="*/ 83185 w 260985"/>
                <a:gd name="connsiteY1" fmla="*/ 401320 h 401320"/>
                <a:gd name="connsiteX2" fmla="*/ 255905 w 260985"/>
                <a:gd name="connsiteY2" fmla="*/ 360680 h 401320"/>
                <a:gd name="connsiteX3" fmla="*/ 260985 w 260985"/>
                <a:gd name="connsiteY3" fmla="*/ 91440 h 401320"/>
                <a:gd name="connsiteX4" fmla="*/ 179705 w 260985"/>
                <a:gd name="connsiteY4" fmla="*/ 0 h 401320"/>
                <a:gd name="connsiteX5" fmla="*/ 6985 w 260985"/>
                <a:gd name="connsiteY5" fmla="*/ 45720 h 401320"/>
                <a:gd name="connsiteX6" fmla="*/ 0 w 260985"/>
                <a:gd name="connsiteY6" fmla="*/ 300990 h 40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985" h="401320">
                  <a:moveTo>
                    <a:pt x="0" y="300990"/>
                  </a:moveTo>
                  <a:lnTo>
                    <a:pt x="83185" y="401320"/>
                  </a:lnTo>
                  <a:lnTo>
                    <a:pt x="255905" y="360680"/>
                  </a:lnTo>
                  <a:cubicBezTo>
                    <a:pt x="257598" y="270933"/>
                    <a:pt x="259292" y="181187"/>
                    <a:pt x="260985" y="91440"/>
                  </a:cubicBezTo>
                  <a:lnTo>
                    <a:pt x="179705" y="0"/>
                  </a:lnTo>
                  <a:lnTo>
                    <a:pt x="6985" y="45720"/>
                  </a:lnTo>
                  <a:lnTo>
                    <a:pt x="0" y="30099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3" name="Полилиния 12"/>
            <p:cNvSpPr/>
            <p:nvPr/>
          </p:nvSpPr>
          <p:spPr bwMode="auto">
            <a:xfrm>
              <a:off x="5818505" y="2518468"/>
              <a:ext cx="260985" cy="401320"/>
            </a:xfrm>
            <a:custGeom>
              <a:avLst/>
              <a:gdLst>
                <a:gd name="connsiteX0" fmla="*/ 0 w 274320"/>
                <a:gd name="connsiteY0" fmla="*/ 289560 h 401320"/>
                <a:gd name="connsiteX1" fmla="*/ 96520 w 274320"/>
                <a:gd name="connsiteY1" fmla="*/ 401320 h 401320"/>
                <a:gd name="connsiteX2" fmla="*/ 269240 w 274320"/>
                <a:gd name="connsiteY2" fmla="*/ 360680 h 401320"/>
                <a:gd name="connsiteX3" fmla="*/ 274320 w 274320"/>
                <a:gd name="connsiteY3" fmla="*/ 91440 h 401320"/>
                <a:gd name="connsiteX4" fmla="*/ 193040 w 274320"/>
                <a:gd name="connsiteY4" fmla="*/ 0 h 401320"/>
                <a:gd name="connsiteX5" fmla="*/ 20320 w 274320"/>
                <a:gd name="connsiteY5" fmla="*/ 45720 h 401320"/>
                <a:gd name="connsiteX6" fmla="*/ 0 w 274320"/>
                <a:gd name="connsiteY6" fmla="*/ 289560 h 401320"/>
                <a:gd name="connsiteX0" fmla="*/ 0 w 260985"/>
                <a:gd name="connsiteY0" fmla="*/ 300990 h 401320"/>
                <a:gd name="connsiteX1" fmla="*/ 83185 w 260985"/>
                <a:gd name="connsiteY1" fmla="*/ 401320 h 401320"/>
                <a:gd name="connsiteX2" fmla="*/ 255905 w 260985"/>
                <a:gd name="connsiteY2" fmla="*/ 360680 h 401320"/>
                <a:gd name="connsiteX3" fmla="*/ 260985 w 260985"/>
                <a:gd name="connsiteY3" fmla="*/ 91440 h 401320"/>
                <a:gd name="connsiteX4" fmla="*/ 179705 w 260985"/>
                <a:gd name="connsiteY4" fmla="*/ 0 h 401320"/>
                <a:gd name="connsiteX5" fmla="*/ 6985 w 260985"/>
                <a:gd name="connsiteY5" fmla="*/ 45720 h 401320"/>
                <a:gd name="connsiteX6" fmla="*/ 0 w 260985"/>
                <a:gd name="connsiteY6" fmla="*/ 300990 h 40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985" h="401320">
                  <a:moveTo>
                    <a:pt x="0" y="300990"/>
                  </a:moveTo>
                  <a:lnTo>
                    <a:pt x="83185" y="401320"/>
                  </a:lnTo>
                  <a:lnTo>
                    <a:pt x="255905" y="360680"/>
                  </a:lnTo>
                  <a:cubicBezTo>
                    <a:pt x="257598" y="270933"/>
                    <a:pt x="259292" y="181187"/>
                    <a:pt x="260985" y="91440"/>
                  </a:cubicBezTo>
                  <a:lnTo>
                    <a:pt x="179705" y="0"/>
                  </a:lnTo>
                  <a:lnTo>
                    <a:pt x="6985" y="45720"/>
                  </a:lnTo>
                  <a:lnTo>
                    <a:pt x="0" y="30099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4" name="Полилиния 13"/>
            <p:cNvSpPr/>
            <p:nvPr/>
          </p:nvSpPr>
          <p:spPr bwMode="auto">
            <a:xfrm>
              <a:off x="7475861" y="2632710"/>
              <a:ext cx="260985" cy="401320"/>
            </a:xfrm>
            <a:custGeom>
              <a:avLst/>
              <a:gdLst>
                <a:gd name="connsiteX0" fmla="*/ 0 w 274320"/>
                <a:gd name="connsiteY0" fmla="*/ 289560 h 401320"/>
                <a:gd name="connsiteX1" fmla="*/ 96520 w 274320"/>
                <a:gd name="connsiteY1" fmla="*/ 401320 h 401320"/>
                <a:gd name="connsiteX2" fmla="*/ 269240 w 274320"/>
                <a:gd name="connsiteY2" fmla="*/ 360680 h 401320"/>
                <a:gd name="connsiteX3" fmla="*/ 274320 w 274320"/>
                <a:gd name="connsiteY3" fmla="*/ 91440 h 401320"/>
                <a:gd name="connsiteX4" fmla="*/ 193040 w 274320"/>
                <a:gd name="connsiteY4" fmla="*/ 0 h 401320"/>
                <a:gd name="connsiteX5" fmla="*/ 20320 w 274320"/>
                <a:gd name="connsiteY5" fmla="*/ 45720 h 401320"/>
                <a:gd name="connsiteX6" fmla="*/ 0 w 274320"/>
                <a:gd name="connsiteY6" fmla="*/ 289560 h 401320"/>
                <a:gd name="connsiteX0" fmla="*/ 0 w 260985"/>
                <a:gd name="connsiteY0" fmla="*/ 300990 h 401320"/>
                <a:gd name="connsiteX1" fmla="*/ 83185 w 260985"/>
                <a:gd name="connsiteY1" fmla="*/ 401320 h 401320"/>
                <a:gd name="connsiteX2" fmla="*/ 255905 w 260985"/>
                <a:gd name="connsiteY2" fmla="*/ 360680 h 401320"/>
                <a:gd name="connsiteX3" fmla="*/ 260985 w 260985"/>
                <a:gd name="connsiteY3" fmla="*/ 91440 h 401320"/>
                <a:gd name="connsiteX4" fmla="*/ 179705 w 260985"/>
                <a:gd name="connsiteY4" fmla="*/ 0 h 401320"/>
                <a:gd name="connsiteX5" fmla="*/ 6985 w 260985"/>
                <a:gd name="connsiteY5" fmla="*/ 45720 h 401320"/>
                <a:gd name="connsiteX6" fmla="*/ 0 w 260985"/>
                <a:gd name="connsiteY6" fmla="*/ 300990 h 40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985" h="401320">
                  <a:moveTo>
                    <a:pt x="0" y="300990"/>
                  </a:moveTo>
                  <a:lnTo>
                    <a:pt x="83185" y="401320"/>
                  </a:lnTo>
                  <a:lnTo>
                    <a:pt x="255905" y="360680"/>
                  </a:lnTo>
                  <a:cubicBezTo>
                    <a:pt x="257598" y="270933"/>
                    <a:pt x="259292" y="181187"/>
                    <a:pt x="260985" y="91440"/>
                  </a:cubicBezTo>
                  <a:lnTo>
                    <a:pt x="179705" y="0"/>
                  </a:lnTo>
                  <a:lnTo>
                    <a:pt x="6985" y="45720"/>
                  </a:lnTo>
                  <a:lnTo>
                    <a:pt x="0" y="30099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6899910" y="4027170"/>
              <a:ext cx="3375660" cy="1805940"/>
            </a:xfrm>
            <a:custGeom>
              <a:avLst/>
              <a:gdLst>
                <a:gd name="connsiteX0" fmla="*/ 0 w 3390900"/>
                <a:gd name="connsiteY0" fmla="*/ 1223010 h 1805940"/>
                <a:gd name="connsiteX1" fmla="*/ 548640 w 3390900"/>
                <a:gd name="connsiteY1" fmla="*/ 1805940 h 1805940"/>
                <a:gd name="connsiteX2" fmla="*/ 3383280 w 3390900"/>
                <a:gd name="connsiteY2" fmla="*/ 1139190 h 1805940"/>
                <a:gd name="connsiteX3" fmla="*/ 3390900 w 3390900"/>
                <a:gd name="connsiteY3" fmla="*/ 552450 h 1805940"/>
                <a:gd name="connsiteX4" fmla="*/ 3135630 w 3390900"/>
                <a:gd name="connsiteY4" fmla="*/ 106680 h 1805940"/>
                <a:gd name="connsiteX5" fmla="*/ 2819400 w 3390900"/>
                <a:gd name="connsiteY5" fmla="*/ 0 h 1805940"/>
                <a:gd name="connsiteX6" fmla="*/ 11430 w 3390900"/>
                <a:gd name="connsiteY6" fmla="*/ 647700 h 1805940"/>
                <a:gd name="connsiteX7" fmla="*/ 0 w 3390900"/>
                <a:gd name="connsiteY7" fmla="*/ 1223010 h 1805940"/>
                <a:gd name="connsiteX0" fmla="*/ 3810 w 3379470"/>
                <a:gd name="connsiteY0" fmla="*/ 1234440 h 1805940"/>
                <a:gd name="connsiteX1" fmla="*/ 537210 w 3379470"/>
                <a:gd name="connsiteY1" fmla="*/ 1805940 h 1805940"/>
                <a:gd name="connsiteX2" fmla="*/ 3371850 w 3379470"/>
                <a:gd name="connsiteY2" fmla="*/ 1139190 h 1805940"/>
                <a:gd name="connsiteX3" fmla="*/ 3379470 w 3379470"/>
                <a:gd name="connsiteY3" fmla="*/ 552450 h 1805940"/>
                <a:gd name="connsiteX4" fmla="*/ 3124200 w 3379470"/>
                <a:gd name="connsiteY4" fmla="*/ 106680 h 1805940"/>
                <a:gd name="connsiteX5" fmla="*/ 2807970 w 3379470"/>
                <a:gd name="connsiteY5" fmla="*/ 0 h 1805940"/>
                <a:gd name="connsiteX6" fmla="*/ 0 w 3379470"/>
                <a:gd name="connsiteY6" fmla="*/ 647700 h 1805940"/>
                <a:gd name="connsiteX7" fmla="*/ 3810 w 3379470"/>
                <a:gd name="connsiteY7" fmla="*/ 1234440 h 1805940"/>
                <a:gd name="connsiteX0" fmla="*/ 0 w 3375660"/>
                <a:gd name="connsiteY0" fmla="*/ 1234440 h 1805940"/>
                <a:gd name="connsiteX1" fmla="*/ 533400 w 3375660"/>
                <a:gd name="connsiteY1" fmla="*/ 1805940 h 1805940"/>
                <a:gd name="connsiteX2" fmla="*/ 3368040 w 3375660"/>
                <a:gd name="connsiteY2" fmla="*/ 1139190 h 1805940"/>
                <a:gd name="connsiteX3" fmla="*/ 3375660 w 3375660"/>
                <a:gd name="connsiteY3" fmla="*/ 552450 h 1805940"/>
                <a:gd name="connsiteX4" fmla="*/ 3120390 w 3375660"/>
                <a:gd name="connsiteY4" fmla="*/ 106680 h 1805940"/>
                <a:gd name="connsiteX5" fmla="*/ 2804160 w 3375660"/>
                <a:gd name="connsiteY5" fmla="*/ 0 h 1805940"/>
                <a:gd name="connsiteX6" fmla="*/ 11430 w 3375660"/>
                <a:gd name="connsiteY6" fmla="*/ 655320 h 1805940"/>
                <a:gd name="connsiteX7" fmla="*/ 0 w 3375660"/>
                <a:gd name="connsiteY7" fmla="*/ 1234440 h 180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75660" h="1805940">
                  <a:moveTo>
                    <a:pt x="0" y="1234440"/>
                  </a:moveTo>
                  <a:lnTo>
                    <a:pt x="533400" y="1805940"/>
                  </a:lnTo>
                  <a:lnTo>
                    <a:pt x="3368040" y="1139190"/>
                  </a:lnTo>
                  <a:lnTo>
                    <a:pt x="3375660" y="552450"/>
                  </a:lnTo>
                  <a:lnTo>
                    <a:pt x="3120390" y="106680"/>
                  </a:lnTo>
                  <a:lnTo>
                    <a:pt x="2804160" y="0"/>
                  </a:lnTo>
                  <a:lnTo>
                    <a:pt x="11430" y="655320"/>
                  </a:lnTo>
                  <a:lnTo>
                    <a:pt x="0" y="123444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322061" y="1732015"/>
            <a:ext cx="4788970" cy="2171763"/>
            <a:chOff x="196177" y="1040781"/>
            <a:chExt cx="12041596" cy="3506476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5"/>
            <a:srcRect t="11838" b="5184"/>
            <a:stretch/>
          </p:blipFill>
          <p:spPr>
            <a:xfrm>
              <a:off x="196177" y="1181627"/>
              <a:ext cx="11758927" cy="3060318"/>
            </a:xfrm>
            <a:prstGeom prst="rect">
              <a:avLst/>
            </a:prstGeom>
          </p:spPr>
        </p:pic>
        <p:sp>
          <p:nvSpPr>
            <p:cNvPr id="18" name="Полилиния 17"/>
            <p:cNvSpPr/>
            <p:nvPr/>
          </p:nvSpPr>
          <p:spPr>
            <a:xfrm>
              <a:off x="557560" y="2007218"/>
              <a:ext cx="4274635" cy="2259981"/>
            </a:xfrm>
            <a:custGeom>
              <a:avLst/>
              <a:gdLst>
                <a:gd name="connsiteX0" fmla="*/ 74341 w 3850888"/>
                <a:gd name="connsiteY0" fmla="*/ 1196898 h 2051824"/>
                <a:gd name="connsiteX1" fmla="*/ 1182029 w 3850888"/>
                <a:gd name="connsiteY1" fmla="*/ 2051824 h 2051824"/>
                <a:gd name="connsiteX2" fmla="*/ 3850888 w 3850888"/>
                <a:gd name="connsiteY2" fmla="*/ 1055649 h 2051824"/>
                <a:gd name="connsiteX3" fmla="*/ 2594517 w 3850888"/>
                <a:gd name="connsiteY3" fmla="*/ 0 h 2051824"/>
                <a:gd name="connsiteX4" fmla="*/ 0 w 3850888"/>
                <a:gd name="connsiteY4" fmla="*/ 1122556 h 2051824"/>
                <a:gd name="connsiteX5" fmla="*/ 74341 w 3850888"/>
                <a:gd name="connsiteY5" fmla="*/ 1196898 h 2051824"/>
                <a:gd name="connsiteX0" fmla="*/ 74341 w 3850888"/>
                <a:gd name="connsiteY0" fmla="*/ 1196898 h 2051824"/>
                <a:gd name="connsiteX1" fmla="*/ 1182029 w 3850888"/>
                <a:gd name="connsiteY1" fmla="*/ 2051824 h 2051824"/>
                <a:gd name="connsiteX2" fmla="*/ 3850888 w 3850888"/>
                <a:gd name="connsiteY2" fmla="*/ 1055649 h 2051824"/>
                <a:gd name="connsiteX3" fmla="*/ 2594517 w 3850888"/>
                <a:gd name="connsiteY3" fmla="*/ 0 h 2051824"/>
                <a:gd name="connsiteX4" fmla="*/ 0 w 3850888"/>
                <a:gd name="connsiteY4" fmla="*/ 1122556 h 2051824"/>
                <a:gd name="connsiteX5" fmla="*/ 74341 w 3850888"/>
                <a:gd name="connsiteY5" fmla="*/ 1196898 h 2051824"/>
                <a:gd name="connsiteX0" fmla="*/ 74341 w 3850888"/>
                <a:gd name="connsiteY0" fmla="*/ 1196898 h 2051824"/>
                <a:gd name="connsiteX1" fmla="*/ 1182029 w 3850888"/>
                <a:gd name="connsiteY1" fmla="*/ 2051824 h 2051824"/>
                <a:gd name="connsiteX2" fmla="*/ 3850888 w 3850888"/>
                <a:gd name="connsiteY2" fmla="*/ 1055649 h 2051824"/>
                <a:gd name="connsiteX3" fmla="*/ 2594517 w 3850888"/>
                <a:gd name="connsiteY3" fmla="*/ 0 h 2051824"/>
                <a:gd name="connsiteX4" fmla="*/ 0 w 3850888"/>
                <a:gd name="connsiteY4" fmla="*/ 1122556 h 2051824"/>
                <a:gd name="connsiteX5" fmla="*/ 74341 w 3850888"/>
                <a:gd name="connsiteY5" fmla="*/ 1196898 h 2051824"/>
                <a:gd name="connsiteX0" fmla="*/ 654205 w 3850888"/>
                <a:gd name="connsiteY0" fmla="*/ 1642947 h 2051824"/>
                <a:gd name="connsiteX1" fmla="*/ 1182029 w 3850888"/>
                <a:gd name="connsiteY1" fmla="*/ 2051824 h 2051824"/>
                <a:gd name="connsiteX2" fmla="*/ 3850888 w 3850888"/>
                <a:gd name="connsiteY2" fmla="*/ 1055649 h 2051824"/>
                <a:gd name="connsiteX3" fmla="*/ 2594517 w 3850888"/>
                <a:gd name="connsiteY3" fmla="*/ 0 h 2051824"/>
                <a:gd name="connsiteX4" fmla="*/ 0 w 3850888"/>
                <a:gd name="connsiteY4" fmla="*/ 1122556 h 2051824"/>
                <a:gd name="connsiteX5" fmla="*/ 654205 w 3850888"/>
                <a:gd name="connsiteY5" fmla="*/ 1642947 h 2051824"/>
                <a:gd name="connsiteX0" fmla="*/ 654205 w 3850888"/>
                <a:gd name="connsiteY0" fmla="*/ 1642947 h 2051824"/>
                <a:gd name="connsiteX1" fmla="*/ 1182029 w 3850888"/>
                <a:gd name="connsiteY1" fmla="*/ 2051824 h 2051824"/>
                <a:gd name="connsiteX2" fmla="*/ 3850888 w 3850888"/>
                <a:gd name="connsiteY2" fmla="*/ 1055649 h 2051824"/>
                <a:gd name="connsiteX3" fmla="*/ 2594517 w 3850888"/>
                <a:gd name="connsiteY3" fmla="*/ 0 h 2051824"/>
                <a:gd name="connsiteX4" fmla="*/ 0 w 3850888"/>
                <a:gd name="connsiteY4" fmla="*/ 1122556 h 2051824"/>
                <a:gd name="connsiteX5" fmla="*/ 654205 w 3850888"/>
                <a:gd name="connsiteY5" fmla="*/ 1642947 h 2051824"/>
                <a:gd name="connsiteX0" fmla="*/ 43124 w 3894012"/>
                <a:gd name="connsiteY0" fmla="*/ 1122556 h 2051977"/>
                <a:gd name="connsiteX1" fmla="*/ 1225153 w 3894012"/>
                <a:gd name="connsiteY1" fmla="*/ 2051824 h 2051977"/>
                <a:gd name="connsiteX2" fmla="*/ 3894012 w 3894012"/>
                <a:gd name="connsiteY2" fmla="*/ 1055649 h 2051977"/>
                <a:gd name="connsiteX3" fmla="*/ 2637641 w 3894012"/>
                <a:gd name="connsiteY3" fmla="*/ 0 h 2051977"/>
                <a:gd name="connsiteX4" fmla="*/ 43124 w 3894012"/>
                <a:gd name="connsiteY4" fmla="*/ 1122556 h 2051977"/>
                <a:gd name="connsiteX0" fmla="*/ 0 w 3850888"/>
                <a:gd name="connsiteY0" fmla="*/ 1122556 h 2051979"/>
                <a:gd name="connsiteX1" fmla="*/ 1182029 w 3850888"/>
                <a:gd name="connsiteY1" fmla="*/ 2051824 h 2051979"/>
                <a:gd name="connsiteX2" fmla="*/ 3850888 w 3850888"/>
                <a:gd name="connsiteY2" fmla="*/ 1055649 h 2051979"/>
                <a:gd name="connsiteX3" fmla="*/ 2594517 w 3850888"/>
                <a:gd name="connsiteY3" fmla="*/ 0 h 2051979"/>
                <a:gd name="connsiteX4" fmla="*/ 0 w 3850888"/>
                <a:gd name="connsiteY4" fmla="*/ 1122556 h 2051979"/>
                <a:gd name="connsiteX0" fmla="*/ 0 w 3850888"/>
                <a:gd name="connsiteY0" fmla="*/ 1122556 h 2051824"/>
                <a:gd name="connsiteX1" fmla="*/ 1182029 w 3850888"/>
                <a:gd name="connsiteY1" fmla="*/ 2051824 h 2051824"/>
                <a:gd name="connsiteX2" fmla="*/ 3850888 w 3850888"/>
                <a:gd name="connsiteY2" fmla="*/ 1055649 h 2051824"/>
                <a:gd name="connsiteX3" fmla="*/ 2594517 w 3850888"/>
                <a:gd name="connsiteY3" fmla="*/ 0 h 2051824"/>
                <a:gd name="connsiteX4" fmla="*/ 0 w 3850888"/>
                <a:gd name="connsiteY4" fmla="*/ 1122556 h 2051824"/>
                <a:gd name="connsiteX0" fmla="*/ 0 w 4059045"/>
                <a:gd name="connsiteY0" fmla="*/ 1011044 h 2051824"/>
                <a:gd name="connsiteX1" fmla="*/ 1390186 w 4059045"/>
                <a:gd name="connsiteY1" fmla="*/ 2051824 h 2051824"/>
                <a:gd name="connsiteX2" fmla="*/ 4059045 w 4059045"/>
                <a:gd name="connsiteY2" fmla="*/ 1055649 h 2051824"/>
                <a:gd name="connsiteX3" fmla="*/ 2802674 w 4059045"/>
                <a:gd name="connsiteY3" fmla="*/ 0 h 2051824"/>
                <a:gd name="connsiteX4" fmla="*/ 0 w 4059045"/>
                <a:gd name="connsiteY4" fmla="*/ 1011044 h 2051824"/>
                <a:gd name="connsiteX0" fmla="*/ 0 w 4059045"/>
                <a:gd name="connsiteY0" fmla="*/ 1174595 h 2215375"/>
                <a:gd name="connsiteX1" fmla="*/ 1390186 w 4059045"/>
                <a:gd name="connsiteY1" fmla="*/ 2215375 h 2215375"/>
                <a:gd name="connsiteX2" fmla="*/ 4059045 w 4059045"/>
                <a:gd name="connsiteY2" fmla="*/ 1219200 h 2215375"/>
                <a:gd name="connsiteX3" fmla="*/ 2601952 w 4059045"/>
                <a:gd name="connsiteY3" fmla="*/ 0 h 2215375"/>
                <a:gd name="connsiteX4" fmla="*/ 0 w 4059045"/>
                <a:gd name="connsiteY4" fmla="*/ 1174595 h 2215375"/>
                <a:gd name="connsiteX0" fmla="*/ 0 w 4192859"/>
                <a:gd name="connsiteY0" fmla="*/ 1100253 h 2215375"/>
                <a:gd name="connsiteX1" fmla="*/ 1524000 w 4192859"/>
                <a:gd name="connsiteY1" fmla="*/ 2215375 h 2215375"/>
                <a:gd name="connsiteX2" fmla="*/ 4192859 w 4192859"/>
                <a:gd name="connsiteY2" fmla="*/ 1219200 h 2215375"/>
                <a:gd name="connsiteX3" fmla="*/ 2735766 w 4192859"/>
                <a:gd name="connsiteY3" fmla="*/ 0 h 2215375"/>
                <a:gd name="connsiteX4" fmla="*/ 0 w 4192859"/>
                <a:gd name="connsiteY4" fmla="*/ 1100253 h 2215375"/>
                <a:gd name="connsiteX0" fmla="*/ 0 w 4192859"/>
                <a:gd name="connsiteY0" fmla="*/ 1100253 h 2215375"/>
                <a:gd name="connsiteX1" fmla="*/ 1524000 w 4192859"/>
                <a:gd name="connsiteY1" fmla="*/ 2215375 h 2215375"/>
                <a:gd name="connsiteX2" fmla="*/ 4192859 w 4192859"/>
                <a:gd name="connsiteY2" fmla="*/ 1219200 h 2215375"/>
                <a:gd name="connsiteX3" fmla="*/ 2735766 w 4192859"/>
                <a:gd name="connsiteY3" fmla="*/ 0 h 2215375"/>
                <a:gd name="connsiteX4" fmla="*/ 0 w 4192859"/>
                <a:gd name="connsiteY4" fmla="*/ 1100253 h 2215375"/>
                <a:gd name="connsiteX0" fmla="*/ 0 w 4192859"/>
                <a:gd name="connsiteY0" fmla="*/ 1100253 h 2245112"/>
                <a:gd name="connsiteX1" fmla="*/ 1516566 w 4192859"/>
                <a:gd name="connsiteY1" fmla="*/ 2245112 h 2245112"/>
                <a:gd name="connsiteX2" fmla="*/ 4192859 w 4192859"/>
                <a:gd name="connsiteY2" fmla="*/ 1219200 h 2245112"/>
                <a:gd name="connsiteX3" fmla="*/ 2735766 w 4192859"/>
                <a:gd name="connsiteY3" fmla="*/ 0 h 2245112"/>
                <a:gd name="connsiteX4" fmla="*/ 0 w 4192859"/>
                <a:gd name="connsiteY4" fmla="*/ 1100253 h 2245112"/>
                <a:gd name="connsiteX0" fmla="*/ 0 w 4274635"/>
                <a:gd name="connsiteY0" fmla="*/ 1100253 h 2245112"/>
                <a:gd name="connsiteX1" fmla="*/ 1516566 w 4274635"/>
                <a:gd name="connsiteY1" fmla="*/ 2245112 h 2245112"/>
                <a:gd name="connsiteX2" fmla="*/ 4274635 w 4274635"/>
                <a:gd name="connsiteY2" fmla="*/ 1189463 h 2245112"/>
                <a:gd name="connsiteX3" fmla="*/ 2735766 w 4274635"/>
                <a:gd name="connsiteY3" fmla="*/ 0 h 2245112"/>
                <a:gd name="connsiteX4" fmla="*/ 0 w 4274635"/>
                <a:gd name="connsiteY4" fmla="*/ 1100253 h 2245112"/>
                <a:gd name="connsiteX0" fmla="*/ 0 w 4274635"/>
                <a:gd name="connsiteY0" fmla="*/ 1115122 h 2259981"/>
                <a:gd name="connsiteX1" fmla="*/ 1516566 w 4274635"/>
                <a:gd name="connsiteY1" fmla="*/ 2259981 h 2259981"/>
                <a:gd name="connsiteX2" fmla="*/ 4274635 w 4274635"/>
                <a:gd name="connsiteY2" fmla="*/ 1204332 h 2259981"/>
                <a:gd name="connsiteX3" fmla="*/ 2772936 w 4274635"/>
                <a:gd name="connsiteY3" fmla="*/ 0 h 2259981"/>
                <a:gd name="connsiteX4" fmla="*/ 0 w 4274635"/>
                <a:gd name="connsiteY4" fmla="*/ 1115122 h 225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74635" h="2259981">
                  <a:moveTo>
                    <a:pt x="0" y="1115122"/>
                  </a:moveTo>
                  <a:cubicBezTo>
                    <a:pt x="448527" y="1419922"/>
                    <a:pt x="1246459" y="2048108"/>
                    <a:pt x="1516566" y="2259981"/>
                  </a:cubicBezTo>
                  <a:lnTo>
                    <a:pt x="4274635" y="1204332"/>
                  </a:lnTo>
                  <a:lnTo>
                    <a:pt x="2772936" y="0"/>
                  </a:lnTo>
                  <a:lnTo>
                    <a:pt x="0" y="1115122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3962401" y="1479395"/>
              <a:ext cx="2661424" cy="1620644"/>
            </a:xfrm>
            <a:custGeom>
              <a:avLst/>
              <a:gdLst>
                <a:gd name="connsiteX0" fmla="*/ 126380 w 2512741"/>
                <a:gd name="connsiteY0" fmla="*/ 713678 h 1620644"/>
                <a:gd name="connsiteX1" fmla="*/ 1204331 w 2512741"/>
                <a:gd name="connsiteY1" fmla="*/ 1620644 h 1620644"/>
                <a:gd name="connsiteX2" fmla="*/ 2512741 w 2512741"/>
                <a:gd name="connsiteY2" fmla="*/ 1077951 h 1620644"/>
                <a:gd name="connsiteX3" fmla="*/ 1419922 w 2512741"/>
                <a:gd name="connsiteY3" fmla="*/ 0 h 1620644"/>
                <a:gd name="connsiteX4" fmla="*/ 0 w 2512741"/>
                <a:gd name="connsiteY4" fmla="*/ 557561 h 1620644"/>
                <a:gd name="connsiteX5" fmla="*/ 170985 w 2512741"/>
                <a:gd name="connsiteY5" fmla="*/ 721112 h 1620644"/>
                <a:gd name="connsiteX6" fmla="*/ 126380 w 2512741"/>
                <a:gd name="connsiteY6" fmla="*/ 713678 h 1620644"/>
                <a:gd name="connsiteX0" fmla="*/ 126380 w 2587082"/>
                <a:gd name="connsiteY0" fmla="*/ 713678 h 1620644"/>
                <a:gd name="connsiteX1" fmla="*/ 1204331 w 2587082"/>
                <a:gd name="connsiteY1" fmla="*/ 1620644 h 1620644"/>
                <a:gd name="connsiteX2" fmla="*/ 2587082 w 2587082"/>
                <a:gd name="connsiteY2" fmla="*/ 1018478 h 1620644"/>
                <a:gd name="connsiteX3" fmla="*/ 1419922 w 2587082"/>
                <a:gd name="connsiteY3" fmla="*/ 0 h 1620644"/>
                <a:gd name="connsiteX4" fmla="*/ 0 w 2587082"/>
                <a:gd name="connsiteY4" fmla="*/ 557561 h 1620644"/>
                <a:gd name="connsiteX5" fmla="*/ 170985 w 2587082"/>
                <a:gd name="connsiteY5" fmla="*/ 721112 h 1620644"/>
                <a:gd name="connsiteX6" fmla="*/ 126380 w 2587082"/>
                <a:gd name="connsiteY6" fmla="*/ 713678 h 1620644"/>
                <a:gd name="connsiteX0" fmla="*/ 126380 w 2624253"/>
                <a:gd name="connsiteY0" fmla="*/ 713678 h 1620644"/>
                <a:gd name="connsiteX1" fmla="*/ 1204331 w 2624253"/>
                <a:gd name="connsiteY1" fmla="*/ 1620644 h 1620644"/>
                <a:gd name="connsiteX2" fmla="*/ 2624253 w 2624253"/>
                <a:gd name="connsiteY2" fmla="*/ 1033346 h 1620644"/>
                <a:gd name="connsiteX3" fmla="*/ 1419922 w 2624253"/>
                <a:gd name="connsiteY3" fmla="*/ 0 h 1620644"/>
                <a:gd name="connsiteX4" fmla="*/ 0 w 2624253"/>
                <a:gd name="connsiteY4" fmla="*/ 557561 h 1620644"/>
                <a:gd name="connsiteX5" fmla="*/ 170985 w 2624253"/>
                <a:gd name="connsiteY5" fmla="*/ 721112 h 1620644"/>
                <a:gd name="connsiteX6" fmla="*/ 126380 w 2624253"/>
                <a:gd name="connsiteY6" fmla="*/ 713678 h 1620644"/>
                <a:gd name="connsiteX0" fmla="*/ 126380 w 2624253"/>
                <a:gd name="connsiteY0" fmla="*/ 713678 h 1620644"/>
                <a:gd name="connsiteX1" fmla="*/ 1204331 w 2624253"/>
                <a:gd name="connsiteY1" fmla="*/ 1620644 h 1620644"/>
                <a:gd name="connsiteX2" fmla="*/ 2624253 w 2624253"/>
                <a:gd name="connsiteY2" fmla="*/ 1033346 h 1620644"/>
                <a:gd name="connsiteX3" fmla="*/ 1419922 w 2624253"/>
                <a:gd name="connsiteY3" fmla="*/ 0 h 1620644"/>
                <a:gd name="connsiteX4" fmla="*/ 0 w 2624253"/>
                <a:gd name="connsiteY4" fmla="*/ 557561 h 1620644"/>
                <a:gd name="connsiteX5" fmla="*/ 126380 w 2624253"/>
                <a:gd name="connsiteY5" fmla="*/ 713678 h 1620644"/>
                <a:gd name="connsiteX0" fmla="*/ 0 w 2624253"/>
                <a:gd name="connsiteY0" fmla="*/ 557561 h 1620644"/>
                <a:gd name="connsiteX1" fmla="*/ 1204331 w 2624253"/>
                <a:gd name="connsiteY1" fmla="*/ 1620644 h 1620644"/>
                <a:gd name="connsiteX2" fmla="*/ 2624253 w 2624253"/>
                <a:gd name="connsiteY2" fmla="*/ 1033346 h 1620644"/>
                <a:gd name="connsiteX3" fmla="*/ 1419922 w 2624253"/>
                <a:gd name="connsiteY3" fmla="*/ 0 h 1620644"/>
                <a:gd name="connsiteX4" fmla="*/ 0 w 2624253"/>
                <a:gd name="connsiteY4" fmla="*/ 557561 h 1620644"/>
                <a:gd name="connsiteX0" fmla="*/ 0 w 2661424"/>
                <a:gd name="connsiteY0" fmla="*/ 579864 h 1620644"/>
                <a:gd name="connsiteX1" fmla="*/ 1241502 w 2661424"/>
                <a:gd name="connsiteY1" fmla="*/ 1620644 h 1620644"/>
                <a:gd name="connsiteX2" fmla="*/ 2661424 w 2661424"/>
                <a:gd name="connsiteY2" fmla="*/ 1033346 h 1620644"/>
                <a:gd name="connsiteX3" fmla="*/ 1457093 w 2661424"/>
                <a:gd name="connsiteY3" fmla="*/ 0 h 1620644"/>
                <a:gd name="connsiteX4" fmla="*/ 0 w 2661424"/>
                <a:gd name="connsiteY4" fmla="*/ 579864 h 162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1424" h="1620644">
                  <a:moveTo>
                    <a:pt x="0" y="579864"/>
                  </a:moveTo>
                  <a:lnTo>
                    <a:pt x="1241502" y="1620644"/>
                  </a:lnTo>
                  <a:lnTo>
                    <a:pt x="2661424" y="1033346"/>
                  </a:lnTo>
                  <a:lnTo>
                    <a:pt x="1457093" y="0"/>
                  </a:lnTo>
                  <a:lnTo>
                    <a:pt x="0" y="579864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9716429" y="1040781"/>
              <a:ext cx="1226635" cy="1100253"/>
            </a:xfrm>
            <a:custGeom>
              <a:avLst/>
              <a:gdLst>
                <a:gd name="connsiteX0" fmla="*/ 0 w 1204332"/>
                <a:gd name="connsiteY0" fmla="*/ 780585 h 1189463"/>
                <a:gd name="connsiteX1" fmla="*/ 483219 w 1204332"/>
                <a:gd name="connsiteY1" fmla="*/ 1189463 h 1189463"/>
                <a:gd name="connsiteX2" fmla="*/ 1189463 w 1204332"/>
                <a:gd name="connsiteY2" fmla="*/ 944136 h 1189463"/>
                <a:gd name="connsiteX3" fmla="*/ 1204332 w 1204332"/>
                <a:gd name="connsiteY3" fmla="*/ 163551 h 1189463"/>
                <a:gd name="connsiteX4" fmla="*/ 1033346 w 1204332"/>
                <a:gd name="connsiteY4" fmla="*/ 0 h 1189463"/>
                <a:gd name="connsiteX5" fmla="*/ 22302 w 1204332"/>
                <a:gd name="connsiteY5" fmla="*/ 379141 h 1189463"/>
                <a:gd name="connsiteX6" fmla="*/ 0 w 1204332"/>
                <a:gd name="connsiteY6" fmla="*/ 780585 h 1189463"/>
                <a:gd name="connsiteX0" fmla="*/ 0 w 1189464"/>
                <a:gd name="connsiteY0" fmla="*/ 810322 h 1189463"/>
                <a:gd name="connsiteX1" fmla="*/ 468351 w 1189464"/>
                <a:gd name="connsiteY1" fmla="*/ 1189463 h 1189463"/>
                <a:gd name="connsiteX2" fmla="*/ 1174595 w 1189464"/>
                <a:gd name="connsiteY2" fmla="*/ 944136 h 1189463"/>
                <a:gd name="connsiteX3" fmla="*/ 1189464 w 1189464"/>
                <a:gd name="connsiteY3" fmla="*/ 163551 h 1189463"/>
                <a:gd name="connsiteX4" fmla="*/ 1018478 w 1189464"/>
                <a:gd name="connsiteY4" fmla="*/ 0 h 1189463"/>
                <a:gd name="connsiteX5" fmla="*/ 7434 w 1189464"/>
                <a:gd name="connsiteY5" fmla="*/ 379141 h 1189463"/>
                <a:gd name="connsiteX6" fmla="*/ 0 w 1189464"/>
                <a:gd name="connsiteY6" fmla="*/ 810322 h 1189463"/>
                <a:gd name="connsiteX0" fmla="*/ 0 w 1204332"/>
                <a:gd name="connsiteY0" fmla="*/ 810322 h 1189463"/>
                <a:gd name="connsiteX1" fmla="*/ 468351 w 1204332"/>
                <a:gd name="connsiteY1" fmla="*/ 1189463 h 1189463"/>
                <a:gd name="connsiteX2" fmla="*/ 1174595 w 1204332"/>
                <a:gd name="connsiteY2" fmla="*/ 944136 h 1189463"/>
                <a:gd name="connsiteX3" fmla="*/ 1204332 w 1204332"/>
                <a:gd name="connsiteY3" fmla="*/ 312234 h 1189463"/>
                <a:gd name="connsiteX4" fmla="*/ 1018478 w 1204332"/>
                <a:gd name="connsiteY4" fmla="*/ 0 h 1189463"/>
                <a:gd name="connsiteX5" fmla="*/ 7434 w 1204332"/>
                <a:gd name="connsiteY5" fmla="*/ 379141 h 1189463"/>
                <a:gd name="connsiteX6" fmla="*/ 0 w 1204332"/>
                <a:gd name="connsiteY6" fmla="*/ 810322 h 1189463"/>
                <a:gd name="connsiteX0" fmla="*/ 0 w 1204332"/>
                <a:gd name="connsiteY0" fmla="*/ 810322 h 1189463"/>
                <a:gd name="connsiteX1" fmla="*/ 468351 w 1204332"/>
                <a:gd name="connsiteY1" fmla="*/ 1189463 h 1189463"/>
                <a:gd name="connsiteX2" fmla="*/ 1196898 w 1204332"/>
                <a:gd name="connsiteY2" fmla="*/ 936702 h 1189463"/>
                <a:gd name="connsiteX3" fmla="*/ 1204332 w 1204332"/>
                <a:gd name="connsiteY3" fmla="*/ 312234 h 1189463"/>
                <a:gd name="connsiteX4" fmla="*/ 1018478 w 1204332"/>
                <a:gd name="connsiteY4" fmla="*/ 0 h 1189463"/>
                <a:gd name="connsiteX5" fmla="*/ 7434 w 1204332"/>
                <a:gd name="connsiteY5" fmla="*/ 379141 h 1189463"/>
                <a:gd name="connsiteX6" fmla="*/ 0 w 1204332"/>
                <a:gd name="connsiteY6" fmla="*/ 810322 h 1189463"/>
                <a:gd name="connsiteX0" fmla="*/ 0 w 1248937"/>
                <a:gd name="connsiteY0" fmla="*/ 810322 h 1189463"/>
                <a:gd name="connsiteX1" fmla="*/ 468351 w 1248937"/>
                <a:gd name="connsiteY1" fmla="*/ 1189463 h 1189463"/>
                <a:gd name="connsiteX2" fmla="*/ 1196898 w 1248937"/>
                <a:gd name="connsiteY2" fmla="*/ 936702 h 1189463"/>
                <a:gd name="connsiteX3" fmla="*/ 1248937 w 1248937"/>
                <a:gd name="connsiteY3" fmla="*/ 312234 h 1189463"/>
                <a:gd name="connsiteX4" fmla="*/ 1018478 w 1248937"/>
                <a:gd name="connsiteY4" fmla="*/ 0 h 1189463"/>
                <a:gd name="connsiteX5" fmla="*/ 7434 w 1248937"/>
                <a:gd name="connsiteY5" fmla="*/ 379141 h 1189463"/>
                <a:gd name="connsiteX6" fmla="*/ 0 w 1248937"/>
                <a:gd name="connsiteY6" fmla="*/ 810322 h 1189463"/>
                <a:gd name="connsiteX0" fmla="*/ 0 w 1248937"/>
                <a:gd name="connsiteY0" fmla="*/ 721112 h 1100253"/>
                <a:gd name="connsiteX1" fmla="*/ 468351 w 1248937"/>
                <a:gd name="connsiteY1" fmla="*/ 1100253 h 1100253"/>
                <a:gd name="connsiteX2" fmla="*/ 1196898 w 1248937"/>
                <a:gd name="connsiteY2" fmla="*/ 847492 h 1100253"/>
                <a:gd name="connsiteX3" fmla="*/ 1248937 w 1248937"/>
                <a:gd name="connsiteY3" fmla="*/ 223024 h 1100253"/>
                <a:gd name="connsiteX4" fmla="*/ 840059 w 1248937"/>
                <a:gd name="connsiteY4" fmla="*/ 0 h 1100253"/>
                <a:gd name="connsiteX5" fmla="*/ 7434 w 1248937"/>
                <a:gd name="connsiteY5" fmla="*/ 289931 h 1100253"/>
                <a:gd name="connsiteX6" fmla="*/ 0 w 1248937"/>
                <a:gd name="connsiteY6" fmla="*/ 721112 h 1100253"/>
                <a:gd name="connsiteX0" fmla="*/ 0 w 1226635"/>
                <a:gd name="connsiteY0" fmla="*/ 721112 h 1100253"/>
                <a:gd name="connsiteX1" fmla="*/ 468351 w 1226635"/>
                <a:gd name="connsiteY1" fmla="*/ 1100253 h 1100253"/>
                <a:gd name="connsiteX2" fmla="*/ 1196898 w 1226635"/>
                <a:gd name="connsiteY2" fmla="*/ 847492 h 1100253"/>
                <a:gd name="connsiteX3" fmla="*/ 1226635 w 1226635"/>
                <a:gd name="connsiteY3" fmla="*/ 297365 h 1100253"/>
                <a:gd name="connsiteX4" fmla="*/ 840059 w 1226635"/>
                <a:gd name="connsiteY4" fmla="*/ 0 h 1100253"/>
                <a:gd name="connsiteX5" fmla="*/ 7434 w 1226635"/>
                <a:gd name="connsiteY5" fmla="*/ 289931 h 1100253"/>
                <a:gd name="connsiteX6" fmla="*/ 0 w 1226635"/>
                <a:gd name="connsiteY6" fmla="*/ 721112 h 1100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6635" h="1100253">
                  <a:moveTo>
                    <a:pt x="0" y="721112"/>
                  </a:moveTo>
                  <a:lnTo>
                    <a:pt x="468351" y="1100253"/>
                  </a:lnTo>
                  <a:lnTo>
                    <a:pt x="1196898" y="847492"/>
                  </a:lnTo>
                  <a:lnTo>
                    <a:pt x="1226635" y="297365"/>
                  </a:lnTo>
                  <a:lnTo>
                    <a:pt x="840059" y="0"/>
                  </a:lnTo>
                  <a:lnTo>
                    <a:pt x="7434" y="289931"/>
                  </a:lnTo>
                  <a:lnTo>
                    <a:pt x="0" y="721112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4230029" y="2839842"/>
              <a:ext cx="2943922" cy="1442225"/>
            </a:xfrm>
            <a:custGeom>
              <a:avLst/>
              <a:gdLst>
                <a:gd name="connsiteX0" fmla="*/ 0 w 2943922"/>
                <a:gd name="connsiteY0" fmla="*/ 825190 h 1442224"/>
                <a:gd name="connsiteX1" fmla="*/ 773151 w 2943922"/>
                <a:gd name="connsiteY1" fmla="*/ 1442224 h 1442224"/>
                <a:gd name="connsiteX2" fmla="*/ 2943922 w 2943922"/>
                <a:gd name="connsiteY2" fmla="*/ 602166 h 1442224"/>
                <a:gd name="connsiteX3" fmla="*/ 2237678 w 2943922"/>
                <a:gd name="connsiteY3" fmla="*/ 0 h 1442224"/>
                <a:gd name="connsiteX4" fmla="*/ 0 w 2943922"/>
                <a:gd name="connsiteY4" fmla="*/ 825190 h 1442224"/>
                <a:gd name="connsiteX0" fmla="*/ 0 w 2943922"/>
                <a:gd name="connsiteY0" fmla="*/ 862361 h 1479395"/>
                <a:gd name="connsiteX1" fmla="*/ 773151 w 2943922"/>
                <a:gd name="connsiteY1" fmla="*/ 1479395 h 1479395"/>
                <a:gd name="connsiteX2" fmla="*/ 2943922 w 2943922"/>
                <a:gd name="connsiteY2" fmla="*/ 639337 h 1479395"/>
                <a:gd name="connsiteX3" fmla="*/ 2237678 w 2943922"/>
                <a:gd name="connsiteY3" fmla="*/ 0 h 1479395"/>
                <a:gd name="connsiteX4" fmla="*/ 0 w 2943922"/>
                <a:gd name="connsiteY4" fmla="*/ 862361 h 1479395"/>
                <a:gd name="connsiteX0" fmla="*/ 0 w 2943922"/>
                <a:gd name="connsiteY0" fmla="*/ 825191 h 1442225"/>
                <a:gd name="connsiteX1" fmla="*/ 773151 w 2943922"/>
                <a:gd name="connsiteY1" fmla="*/ 1442225 h 1442225"/>
                <a:gd name="connsiteX2" fmla="*/ 2943922 w 2943922"/>
                <a:gd name="connsiteY2" fmla="*/ 602167 h 1442225"/>
                <a:gd name="connsiteX3" fmla="*/ 2252546 w 2943922"/>
                <a:gd name="connsiteY3" fmla="*/ 0 h 1442225"/>
                <a:gd name="connsiteX4" fmla="*/ 0 w 2943922"/>
                <a:gd name="connsiteY4" fmla="*/ 825191 h 144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3922" h="1442225">
                  <a:moveTo>
                    <a:pt x="0" y="825191"/>
                  </a:moveTo>
                  <a:lnTo>
                    <a:pt x="773151" y="1442225"/>
                  </a:lnTo>
                  <a:lnTo>
                    <a:pt x="2943922" y="602167"/>
                  </a:lnTo>
                  <a:lnTo>
                    <a:pt x="2252546" y="0"/>
                  </a:lnTo>
                  <a:lnTo>
                    <a:pt x="0" y="825191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9010184" y="3181815"/>
              <a:ext cx="1033347" cy="765717"/>
            </a:xfrm>
            <a:custGeom>
              <a:avLst/>
              <a:gdLst>
                <a:gd name="connsiteX0" fmla="*/ 260195 w 1018478"/>
                <a:gd name="connsiteY0" fmla="*/ 0 h 765717"/>
                <a:gd name="connsiteX1" fmla="*/ 1018478 w 1018478"/>
                <a:gd name="connsiteY1" fmla="*/ 617034 h 765717"/>
                <a:gd name="connsiteX2" fmla="*/ 706244 w 1018478"/>
                <a:gd name="connsiteY2" fmla="*/ 765717 h 765717"/>
                <a:gd name="connsiteX3" fmla="*/ 0 w 1018478"/>
                <a:gd name="connsiteY3" fmla="*/ 163551 h 765717"/>
                <a:gd name="connsiteX4" fmla="*/ 260195 w 1018478"/>
                <a:gd name="connsiteY4" fmla="*/ 0 h 765717"/>
                <a:gd name="connsiteX0" fmla="*/ 282498 w 1040781"/>
                <a:gd name="connsiteY0" fmla="*/ 0 h 765717"/>
                <a:gd name="connsiteX1" fmla="*/ 1040781 w 1040781"/>
                <a:gd name="connsiteY1" fmla="*/ 617034 h 765717"/>
                <a:gd name="connsiteX2" fmla="*/ 728547 w 1040781"/>
                <a:gd name="connsiteY2" fmla="*/ 765717 h 765717"/>
                <a:gd name="connsiteX3" fmla="*/ 0 w 1040781"/>
                <a:gd name="connsiteY3" fmla="*/ 126380 h 765717"/>
                <a:gd name="connsiteX4" fmla="*/ 282498 w 1040781"/>
                <a:gd name="connsiteY4" fmla="*/ 0 h 765717"/>
                <a:gd name="connsiteX0" fmla="*/ 282498 w 1033347"/>
                <a:gd name="connsiteY0" fmla="*/ 0 h 765717"/>
                <a:gd name="connsiteX1" fmla="*/ 1033347 w 1033347"/>
                <a:gd name="connsiteY1" fmla="*/ 639336 h 765717"/>
                <a:gd name="connsiteX2" fmla="*/ 728547 w 1033347"/>
                <a:gd name="connsiteY2" fmla="*/ 765717 h 765717"/>
                <a:gd name="connsiteX3" fmla="*/ 0 w 1033347"/>
                <a:gd name="connsiteY3" fmla="*/ 126380 h 765717"/>
                <a:gd name="connsiteX4" fmla="*/ 282498 w 1033347"/>
                <a:gd name="connsiteY4" fmla="*/ 0 h 76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3347" h="765717">
                  <a:moveTo>
                    <a:pt x="282498" y="0"/>
                  </a:moveTo>
                  <a:lnTo>
                    <a:pt x="1033347" y="639336"/>
                  </a:lnTo>
                  <a:lnTo>
                    <a:pt x="728547" y="765717"/>
                  </a:lnTo>
                  <a:lnTo>
                    <a:pt x="0" y="126380"/>
                  </a:lnTo>
                  <a:lnTo>
                    <a:pt x="282498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3" name="Полилиния 22"/>
            <p:cNvSpPr/>
            <p:nvPr/>
          </p:nvSpPr>
          <p:spPr bwMode="auto">
            <a:xfrm>
              <a:off x="9851412" y="2986086"/>
              <a:ext cx="2386361" cy="1561171"/>
            </a:xfrm>
            <a:custGeom>
              <a:avLst/>
              <a:gdLst>
                <a:gd name="connsiteX0" fmla="*/ 0 w 2943922"/>
                <a:gd name="connsiteY0" fmla="*/ 825190 h 1442224"/>
                <a:gd name="connsiteX1" fmla="*/ 773151 w 2943922"/>
                <a:gd name="connsiteY1" fmla="*/ 1442224 h 1442224"/>
                <a:gd name="connsiteX2" fmla="*/ 2943922 w 2943922"/>
                <a:gd name="connsiteY2" fmla="*/ 602166 h 1442224"/>
                <a:gd name="connsiteX3" fmla="*/ 2237678 w 2943922"/>
                <a:gd name="connsiteY3" fmla="*/ 0 h 1442224"/>
                <a:gd name="connsiteX4" fmla="*/ 0 w 2943922"/>
                <a:gd name="connsiteY4" fmla="*/ 825190 h 1442224"/>
                <a:gd name="connsiteX0" fmla="*/ 0 w 2943922"/>
                <a:gd name="connsiteY0" fmla="*/ 862361 h 1479395"/>
                <a:gd name="connsiteX1" fmla="*/ 773151 w 2943922"/>
                <a:gd name="connsiteY1" fmla="*/ 1479395 h 1479395"/>
                <a:gd name="connsiteX2" fmla="*/ 2943922 w 2943922"/>
                <a:gd name="connsiteY2" fmla="*/ 639337 h 1479395"/>
                <a:gd name="connsiteX3" fmla="*/ 2237678 w 2943922"/>
                <a:gd name="connsiteY3" fmla="*/ 0 h 1479395"/>
                <a:gd name="connsiteX4" fmla="*/ 0 w 2943922"/>
                <a:gd name="connsiteY4" fmla="*/ 862361 h 1479395"/>
                <a:gd name="connsiteX0" fmla="*/ 0 w 2943922"/>
                <a:gd name="connsiteY0" fmla="*/ 825191 h 1442225"/>
                <a:gd name="connsiteX1" fmla="*/ 773151 w 2943922"/>
                <a:gd name="connsiteY1" fmla="*/ 1442225 h 1442225"/>
                <a:gd name="connsiteX2" fmla="*/ 2943922 w 2943922"/>
                <a:gd name="connsiteY2" fmla="*/ 602167 h 1442225"/>
                <a:gd name="connsiteX3" fmla="*/ 2252546 w 2943922"/>
                <a:gd name="connsiteY3" fmla="*/ 0 h 1442225"/>
                <a:gd name="connsiteX4" fmla="*/ 0 w 2943922"/>
                <a:gd name="connsiteY4" fmla="*/ 825191 h 1442225"/>
                <a:gd name="connsiteX0" fmla="*/ 0 w 2943922"/>
                <a:gd name="connsiteY0" fmla="*/ 825191 h 996176"/>
                <a:gd name="connsiteX1" fmla="*/ 2029522 w 2943922"/>
                <a:gd name="connsiteY1" fmla="*/ 996176 h 996176"/>
                <a:gd name="connsiteX2" fmla="*/ 2943922 w 2943922"/>
                <a:gd name="connsiteY2" fmla="*/ 602167 h 996176"/>
                <a:gd name="connsiteX3" fmla="*/ 2252546 w 2943922"/>
                <a:gd name="connsiteY3" fmla="*/ 0 h 996176"/>
                <a:gd name="connsiteX4" fmla="*/ 0 w 2943922"/>
                <a:gd name="connsiteY4" fmla="*/ 825191 h 996176"/>
                <a:gd name="connsiteX0" fmla="*/ 0 w 2958791"/>
                <a:gd name="connsiteY0" fmla="*/ 825191 h 996176"/>
                <a:gd name="connsiteX1" fmla="*/ 2029522 w 2958791"/>
                <a:gd name="connsiteY1" fmla="*/ 996176 h 996176"/>
                <a:gd name="connsiteX2" fmla="*/ 2958791 w 2958791"/>
                <a:gd name="connsiteY2" fmla="*/ 542694 h 996176"/>
                <a:gd name="connsiteX3" fmla="*/ 2252546 w 2958791"/>
                <a:gd name="connsiteY3" fmla="*/ 0 h 996176"/>
                <a:gd name="connsiteX4" fmla="*/ 0 w 2958791"/>
                <a:gd name="connsiteY4" fmla="*/ 825191 h 996176"/>
                <a:gd name="connsiteX0" fmla="*/ 0 w 2341757"/>
                <a:gd name="connsiteY0" fmla="*/ 111513 h 996176"/>
                <a:gd name="connsiteX1" fmla="*/ 1412488 w 2341757"/>
                <a:gd name="connsiteY1" fmla="*/ 996176 h 996176"/>
                <a:gd name="connsiteX2" fmla="*/ 2341757 w 2341757"/>
                <a:gd name="connsiteY2" fmla="*/ 542694 h 996176"/>
                <a:gd name="connsiteX3" fmla="*/ 1635512 w 2341757"/>
                <a:gd name="connsiteY3" fmla="*/ 0 h 996176"/>
                <a:gd name="connsiteX4" fmla="*/ 0 w 2341757"/>
                <a:gd name="connsiteY4" fmla="*/ 111513 h 996176"/>
                <a:gd name="connsiteX0" fmla="*/ 0 w 2341757"/>
                <a:gd name="connsiteY0" fmla="*/ 111513 h 1137425"/>
                <a:gd name="connsiteX1" fmla="*/ 1353014 w 2341757"/>
                <a:gd name="connsiteY1" fmla="*/ 1137425 h 1137425"/>
                <a:gd name="connsiteX2" fmla="*/ 2341757 w 2341757"/>
                <a:gd name="connsiteY2" fmla="*/ 542694 h 1137425"/>
                <a:gd name="connsiteX3" fmla="*/ 1635512 w 2341757"/>
                <a:gd name="connsiteY3" fmla="*/ 0 h 1137425"/>
                <a:gd name="connsiteX4" fmla="*/ 0 w 2341757"/>
                <a:gd name="connsiteY4" fmla="*/ 111513 h 1137425"/>
                <a:gd name="connsiteX0" fmla="*/ 0 w 2341757"/>
                <a:gd name="connsiteY0" fmla="*/ 505523 h 1531435"/>
                <a:gd name="connsiteX1" fmla="*/ 1353014 w 2341757"/>
                <a:gd name="connsiteY1" fmla="*/ 1531435 h 1531435"/>
                <a:gd name="connsiteX2" fmla="*/ 2341757 w 2341757"/>
                <a:gd name="connsiteY2" fmla="*/ 936704 h 1531435"/>
                <a:gd name="connsiteX3" fmla="*/ 1204331 w 2341757"/>
                <a:gd name="connsiteY3" fmla="*/ 0 h 1531435"/>
                <a:gd name="connsiteX4" fmla="*/ 0 w 2341757"/>
                <a:gd name="connsiteY4" fmla="*/ 505523 h 1531435"/>
                <a:gd name="connsiteX0" fmla="*/ 0 w 2341757"/>
                <a:gd name="connsiteY0" fmla="*/ 564996 h 1590908"/>
                <a:gd name="connsiteX1" fmla="*/ 1353014 w 2341757"/>
                <a:gd name="connsiteY1" fmla="*/ 1590908 h 1590908"/>
                <a:gd name="connsiteX2" fmla="*/ 2341757 w 2341757"/>
                <a:gd name="connsiteY2" fmla="*/ 996177 h 1590908"/>
                <a:gd name="connsiteX3" fmla="*/ 1152292 w 2341757"/>
                <a:gd name="connsiteY3" fmla="*/ 0 h 1590908"/>
                <a:gd name="connsiteX4" fmla="*/ 0 w 2341757"/>
                <a:gd name="connsiteY4" fmla="*/ 564996 h 1590908"/>
                <a:gd name="connsiteX0" fmla="*/ 0 w 2341757"/>
                <a:gd name="connsiteY0" fmla="*/ 564996 h 1568606"/>
                <a:gd name="connsiteX1" fmla="*/ 1353014 w 2341757"/>
                <a:gd name="connsiteY1" fmla="*/ 1568606 h 1568606"/>
                <a:gd name="connsiteX2" fmla="*/ 2341757 w 2341757"/>
                <a:gd name="connsiteY2" fmla="*/ 996177 h 1568606"/>
                <a:gd name="connsiteX3" fmla="*/ 1152292 w 2341757"/>
                <a:gd name="connsiteY3" fmla="*/ 0 h 1568606"/>
                <a:gd name="connsiteX4" fmla="*/ 0 w 2341757"/>
                <a:gd name="connsiteY4" fmla="*/ 564996 h 1568606"/>
                <a:gd name="connsiteX0" fmla="*/ 0 w 2341757"/>
                <a:gd name="connsiteY0" fmla="*/ 520391 h 1524001"/>
                <a:gd name="connsiteX1" fmla="*/ 1353014 w 2341757"/>
                <a:gd name="connsiteY1" fmla="*/ 1524001 h 1524001"/>
                <a:gd name="connsiteX2" fmla="*/ 2341757 w 2341757"/>
                <a:gd name="connsiteY2" fmla="*/ 951572 h 1524001"/>
                <a:gd name="connsiteX3" fmla="*/ 1189463 w 2341757"/>
                <a:gd name="connsiteY3" fmla="*/ 0 h 1524001"/>
                <a:gd name="connsiteX4" fmla="*/ 0 w 2341757"/>
                <a:gd name="connsiteY4" fmla="*/ 520391 h 1524001"/>
                <a:gd name="connsiteX0" fmla="*/ 0 w 2341757"/>
                <a:gd name="connsiteY0" fmla="*/ 520391 h 1561171"/>
                <a:gd name="connsiteX1" fmla="*/ 1293541 w 2341757"/>
                <a:gd name="connsiteY1" fmla="*/ 1561171 h 1561171"/>
                <a:gd name="connsiteX2" fmla="*/ 2341757 w 2341757"/>
                <a:gd name="connsiteY2" fmla="*/ 951572 h 1561171"/>
                <a:gd name="connsiteX3" fmla="*/ 1189463 w 2341757"/>
                <a:gd name="connsiteY3" fmla="*/ 0 h 1561171"/>
                <a:gd name="connsiteX4" fmla="*/ 0 w 2341757"/>
                <a:gd name="connsiteY4" fmla="*/ 520391 h 1561171"/>
                <a:gd name="connsiteX0" fmla="*/ 0 w 2386361"/>
                <a:gd name="connsiteY0" fmla="*/ 520391 h 1561171"/>
                <a:gd name="connsiteX1" fmla="*/ 1293541 w 2386361"/>
                <a:gd name="connsiteY1" fmla="*/ 1561171 h 1561171"/>
                <a:gd name="connsiteX2" fmla="*/ 2386361 w 2386361"/>
                <a:gd name="connsiteY2" fmla="*/ 988743 h 1561171"/>
                <a:gd name="connsiteX3" fmla="*/ 1189463 w 2386361"/>
                <a:gd name="connsiteY3" fmla="*/ 0 h 1561171"/>
                <a:gd name="connsiteX4" fmla="*/ 0 w 2386361"/>
                <a:gd name="connsiteY4" fmla="*/ 520391 h 156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6361" h="1561171">
                  <a:moveTo>
                    <a:pt x="0" y="520391"/>
                  </a:moveTo>
                  <a:lnTo>
                    <a:pt x="1293541" y="1561171"/>
                  </a:lnTo>
                  <a:lnTo>
                    <a:pt x="2386361" y="988743"/>
                  </a:lnTo>
                  <a:lnTo>
                    <a:pt x="1189463" y="0"/>
                  </a:lnTo>
                  <a:lnTo>
                    <a:pt x="0" y="520391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1417792" y="2141006"/>
              <a:ext cx="2902883" cy="3167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675" b="1" dirty="0">
                  <a:ln w="6350">
                    <a:solidFill>
                      <a:schemeClr val="tx1"/>
                    </a:solidFill>
                  </a:ln>
                  <a:solidFill>
                    <a:schemeClr val="accent2"/>
                  </a:solidFill>
                </a:rPr>
                <a:t>Электроэнергетика</a:t>
              </a: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4528493" y="2671086"/>
              <a:ext cx="2100780" cy="3167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675" b="1" dirty="0">
                  <a:ln w="6350">
                    <a:solidFill>
                      <a:schemeClr val="tx1"/>
                    </a:solidFill>
                  </a:ln>
                  <a:solidFill>
                    <a:schemeClr val="accent2"/>
                  </a:solidFill>
                </a:rPr>
                <a:t>Металлургия</a:t>
              </a:r>
            </a:p>
          </p:txBody>
        </p:sp>
        <p:sp>
          <p:nvSpPr>
            <p:cNvPr id="26" name="Прямоугольник 25"/>
            <p:cNvSpPr/>
            <p:nvPr/>
          </p:nvSpPr>
          <p:spPr bwMode="auto">
            <a:xfrm>
              <a:off x="4274059" y="1416343"/>
              <a:ext cx="2161242" cy="3167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675" b="1" dirty="0" err="1">
                  <a:ln w="6350">
                    <a:solidFill>
                      <a:schemeClr val="tx1"/>
                    </a:solidFill>
                  </a:ln>
                  <a:solidFill>
                    <a:schemeClr val="accent2"/>
                  </a:solidFill>
                </a:rPr>
                <a:t>Горнодобыча</a:t>
              </a:r>
              <a:endParaRPr lang="ru-RU" sz="675" b="1" dirty="0">
                <a:ln w="6350">
                  <a:solidFill>
                    <a:schemeClr val="tx1"/>
                  </a:solidFill>
                </a:ln>
                <a:solidFill>
                  <a:schemeClr val="accent2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5373874" y="3012675"/>
              <a:ext cx="2483695" cy="3167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675" b="1" dirty="0">
                  <a:ln w="6350">
                    <a:solidFill>
                      <a:schemeClr val="tx1"/>
                    </a:solidFill>
                  </a:ln>
                  <a:solidFill>
                    <a:schemeClr val="accent2"/>
                  </a:solidFill>
                </a:rPr>
                <a:t>Водоснабжение</a:t>
              </a:r>
            </a:p>
          </p:txBody>
        </p:sp>
        <p:sp>
          <p:nvSpPr>
            <p:cNvPr id="28" name="Прямоугольник 27"/>
            <p:cNvSpPr/>
            <p:nvPr/>
          </p:nvSpPr>
          <p:spPr bwMode="auto">
            <a:xfrm>
              <a:off x="8674703" y="2700923"/>
              <a:ext cx="1742052" cy="4845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675" b="1" dirty="0">
                  <a:ln w="6350">
                    <a:solidFill>
                      <a:schemeClr val="tx1"/>
                    </a:solidFill>
                  </a:ln>
                  <a:solidFill>
                    <a:schemeClr val="accent2"/>
                  </a:solidFill>
                </a:rPr>
                <a:t>Морской </a:t>
              </a:r>
            </a:p>
            <a:p>
              <a:pPr algn="ctr"/>
              <a:r>
                <a:rPr lang="ru-RU" sz="675" b="1" dirty="0">
                  <a:ln w="6350">
                    <a:solidFill>
                      <a:schemeClr val="tx1"/>
                    </a:solidFill>
                  </a:ln>
                  <a:solidFill>
                    <a:schemeClr val="accent2"/>
                  </a:solidFill>
                </a:rPr>
                <a:t>транспорт</a:t>
              </a:r>
            </a:p>
          </p:txBody>
        </p:sp>
        <p:sp>
          <p:nvSpPr>
            <p:cNvPr id="29" name="Прямоугольник 28"/>
            <p:cNvSpPr/>
            <p:nvPr/>
          </p:nvSpPr>
          <p:spPr bwMode="auto">
            <a:xfrm>
              <a:off x="9452800" y="1939417"/>
              <a:ext cx="2677166" cy="4845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675" b="1" dirty="0">
                  <a:ln w="6350">
                    <a:solidFill>
                      <a:schemeClr val="tx1"/>
                    </a:solidFill>
                  </a:ln>
                  <a:solidFill>
                    <a:schemeClr val="accent2"/>
                  </a:solidFill>
                </a:rPr>
                <a:t>Нефтегазовая </a:t>
              </a:r>
            </a:p>
            <a:p>
              <a:pPr algn="ctr"/>
              <a:r>
                <a:rPr lang="ru-RU" sz="675" b="1" dirty="0">
                  <a:ln w="6350">
                    <a:solidFill>
                      <a:schemeClr val="tx1"/>
                    </a:solidFill>
                  </a:ln>
                  <a:solidFill>
                    <a:schemeClr val="accent2"/>
                  </a:solidFill>
                </a:rPr>
                <a:t>промышленность</a:t>
              </a:r>
            </a:p>
          </p:txBody>
        </p:sp>
      </p:grpSp>
      <p:pic>
        <p:nvPicPr>
          <p:cNvPr id="33" name="Рисунок 17"/>
          <p:cNvPicPr>
            <a:picLocks noChangeAspect="1"/>
          </p:cNvPicPr>
          <p:nvPr/>
        </p:nvPicPr>
        <p:blipFill rotWithShape="1">
          <a:blip r:embed="rId6" cstate="print"/>
          <a:srcRect l="20752" r="6734"/>
          <a:stretch/>
        </p:blipFill>
        <p:spPr bwMode="auto">
          <a:xfrm>
            <a:off x="3186067" y="3993810"/>
            <a:ext cx="1072082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/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7"/>
          <a:srcRect l="431" r="252"/>
          <a:stretch/>
        </p:blipFill>
        <p:spPr bwMode="auto">
          <a:xfrm>
            <a:off x="45032" y="3982588"/>
            <a:ext cx="1517921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/>
        </p:spPr>
      </p:pic>
      <p:sp>
        <p:nvSpPr>
          <p:cNvPr id="36" name="Прямоугольник 35"/>
          <p:cNvSpPr/>
          <p:nvPr/>
        </p:nvSpPr>
        <p:spPr>
          <a:xfrm>
            <a:off x="45031" y="5084710"/>
            <a:ext cx="1517921" cy="316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ru-RU" sz="788" b="1" dirty="0"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  <a:t>Устройства </a:t>
            </a:r>
            <a:r>
              <a:rPr lang="ru-RU" sz="788" b="1" dirty="0" err="1"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  <a:t>РЗиА</a:t>
            </a:r>
            <a:r>
              <a:rPr lang="ru-RU" sz="788" b="1" dirty="0"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  <a:t> </a:t>
            </a:r>
          </a:p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ru-RU" sz="788" b="1" dirty="0"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  <a:t>6-750кВ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1507080" y="5076150"/>
            <a:ext cx="1517921" cy="971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ru-RU" sz="788" b="1" dirty="0"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  <a:t>Автоматизация энергосистем и </a:t>
            </a:r>
            <a:r>
              <a:rPr lang="ru-RU" sz="788" b="1" dirty="0" err="1"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  <a:t>энергообъектов</a:t>
            </a:r>
            <a:r>
              <a:rPr lang="ru-RU" sz="788" b="1" dirty="0"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  <a:t>, в </a:t>
            </a:r>
            <a:r>
              <a:rPr lang="ru-RU" sz="788" b="1" dirty="0" err="1"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  <a:t>т.ч</a:t>
            </a:r>
            <a:r>
              <a:rPr lang="ru-RU" sz="788" b="1" dirty="0"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  <a:t>. полностью цифровая</a:t>
            </a:r>
          </a:p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ru-RU" sz="788" b="1" dirty="0"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  <a:t>АИИС КУЭ и система мониторинга состояния оборудования</a:t>
            </a:r>
            <a:endParaRPr lang="ru-RU" sz="788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40" name="Группа 39"/>
          <p:cNvGrpSpPr/>
          <p:nvPr/>
        </p:nvGrpSpPr>
        <p:grpSpPr>
          <a:xfrm>
            <a:off x="5645288" y="3993810"/>
            <a:ext cx="1080000" cy="1080000"/>
            <a:chOff x="8764858" y="4797157"/>
            <a:chExt cx="1440000" cy="1440000"/>
          </a:xfrm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8764858" y="4797157"/>
              <a:ext cx="1440000" cy="1440000"/>
            </a:xfrm>
            <a:prstGeom prst="roundRect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pic>
          <p:nvPicPr>
            <p:cNvPr id="42" name="Рисунок 2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39214" y="4797157"/>
              <a:ext cx="891288" cy="1440000"/>
            </a:xfrm>
            <a:prstGeom prst="rect">
              <a:avLst/>
            </a:prstGeom>
          </p:spPr>
        </p:pic>
      </p:grpSp>
      <p:grpSp>
        <p:nvGrpSpPr>
          <p:cNvPr id="51" name="Группа 50"/>
          <p:cNvGrpSpPr/>
          <p:nvPr/>
        </p:nvGrpSpPr>
        <p:grpSpPr>
          <a:xfrm>
            <a:off x="4486034" y="4011266"/>
            <a:ext cx="1080000" cy="1080000"/>
            <a:chOff x="5715915" y="4055890"/>
            <a:chExt cx="1440000" cy="1440000"/>
          </a:xfrm>
        </p:grpSpPr>
        <p:sp>
          <p:nvSpPr>
            <p:cNvPr id="44" name="Скругленный прямоугольник 43"/>
            <p:cNvSpPr/>
            <p:nvPr/>
          </p:nvSpPr>
          <p:spPr bwMode="auto">
            <a:xfrm>
              <a:off x="5715915" y="4055890"/>
              <a:ext cx="1440000" cy="1440000"/>
            </a:xfrm>
            <a:prstGeom prst="roundRect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pic>
          <p:nvPicPr>
            <p:cNvPr id="45" name="Рисунок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15915" y="4122933"/>
              <a:ext cx="1440000" cy="1305914"/>
            </a:xfrm>
            <a:prstGeom prst="rect">
              <a:avLst/>
            </a:prstGeom>
            <a:noFill/>
          </p:spPr>
        </p:pic>
      </p:grpSp>
      <p:sp>
        <p:nvSpPr>
          <p:cNvPr id="47" name="Скругленный прямоугольник 46"/>
          <p:cNvSpPr/>
          <p:nvPr/>
        </p:nvSpPr>
        <p:spPr bwMode="auto">
          <a:xfrm>
            <a:off x="6774479" y="3982588"/>
            <a:ext cx="1080000" cy="1080000"/>
          </a:xfrm>
          <a:prstGeom prst="roundRect">
            <a:avLst/>
          </a:prstGeom>
          <a:ln w="635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grpSp>
        <p:nvGrpSpPr>
          <p:cNvPr id="67" name="Группа 66"/>
          <p:cNvGrpSpPr/>
          <p:nvPr/>
        </p:nvGrpSpPr>
        <p:grpSpPr>
          <a:xfrm>
            <a:off x="1801415" y="3993810"/>
            <a:ext cx="1080000" cy="1080000"/>
            <a:chOff x="152845" y="302109"/>
            <a:chExt cx="1440000" cy="1440000"/>
          </a:xfrm>
        </p:grpSpPr>
        <p:sp>
          <p:nvSpPr>
            <p:cNvPr id="50" name="Скругленный прямоугольник 49"/>
            <p:cNvSpPr/>
            <p:nvPr/>
          </p:nvSpPr>
          <p:spPr bwMode="auto">
            <a:xfrm>
              <a:off x="152845" y="302109"/>
              <a:ext cx="1440000" cy="1440000"/>
            </a:xfrm>
            <a:prstGeom prst="roundRect">
              <a:avLst/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pic>
          <p:nvPicPr>
            <p:cNvPr id="66" name="Picture 2" descr="http://www.ekra.ru/uploads/posts/2015-12/1449484654_foto.jpg"/>
            <p:cNvPicPr>
              <a:picLocks noChangeAspect="1" noChangeArrowheads="1"/>
            </p:cNvPicPr>
            <p:nvPr/>
          </p:nvPicPr>
          <p:blipFill>
            <a:blip r:embed="rId10"/>
            <a:srcRect l="8836" t="13832" r="23051" b="9182"/>
            <a:stretch/>
          </p:blipFill>
          <p:spPr bwMode="auto">
            <a:xfrm>
              <a:off x="359898" y="1039735"/>
              <a:ext cx="1067572" cy="684789"/>
            </a:xfrm>
            <a:prstGeom prst="rect">
              <a:avLst/>
            </a:prstGeom>
            <a:ln>
              <a:noFill/>
            </a:ln>
            <a:effectLst>
              <a:glow rad="101600">
                <a:schemeClr val="bg1">
                  <a:alpha val="40000"/>
                </a:schemeClr>
              </a:glow>
            </a:effectLst>
          </p:spPr>
        </p:pic>
        <p:grpSp>
          <p:nvGrpSpPr>
            <p:cNvPr id="59" name="Группа 58"/>
            <p:cNvGrpSpPr/>
            <p:nvPr/>
          </p:nvGrpSpPr>
          <p:grpSpPr>
            <a:xfrm>
              <a:off x="278161" y="401474"/>
              <a:ext cx="1195198" cy="597831"/>
              <a:chOff x="6221271" y="1237535"/>
              <a:chExt cx="4596421" cy="1796016"/>
            </a:xfrm>
          </p:grpSpPr>
          <p:pic>
            <p:nvPicPr>
              <p:cNvPr id="60" name="Picture 3"/>
              <p:cNvPicPr>
                <a:picLocks noChangeAspect="1" noChangeArrowheads="1"/>
              </p:cNvPicPr>
              <p:nvPr/>
            </p:nvPicPr>
            <p:blipFill>
              <a:blip r:embed="rId11"/>
              <a:stretch/>
            </p:blipFill>
            <p:spPr bwMode="auto">
              <a:xfrm>
                <a:off x="6226474" y="1237535"/>
                <a:ext cx="1485050" cy="836212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61" name="Picture 2"/>
              <p:cNvPicPr>
                <a:picLocks noChangeAspect="1" noChangeArrowheads="1"/>
              </p:cNvPicPr>
              <p:nvPr/>
            </p:nvPicPr>
            <p:blipFill>
              <a:blip r:embed="rId12"/>
              <a:stretch/>
            </p:blipFill>
            <p:spPr bwMode="auto">
              <a:xfrm>
                <a:off x="9329887" y="1237535"/>
                <a:ext cx="1487805" cy="835340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62" name="Picture 2"/>
              <p:cNvPicPr>
                <a:picLocks noChangeAspect="1" noChangeArrowheads="1"/>
              </p:cNvPicPr>
              <p:nvPr/>
            </p:nvPicPr>
            <p:blipFill>
              <a:blip r:embed="rId13"/>
              <a:stretch/>
            </p:blipFill>
            <p:spPr bwMode="auto">
              <a:xfrm>
                <a:off x="7778180" y="1237535"/>
                <a:ext cx="1485051" cy="835341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63" name="Picture 2"/>
              <p:cNvPicPr>
                <a:picLocks noChangeAspect="1" noChangeArrowheads="1"/>
              </p:cNvPicPr>
              <p:nvPr/>
            </p:nvPicPr>
            <p:blipFill>
              <a:blip r:embed="rId14"/>
              <a:stretch/>
            </p:blipFill>
            <p:spPr bwMode="auto">
              <a:xfrm>
                <a:off x="9329887" y="2122511"/>
                <a:ext cx="1483333" cy="904057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64" name="Рисунок 63"/>
              <p:cNvPicPr>
                <a:picLocks noChangeAspect="1"/>
              </p:cNvPicPr>
              <p:nvPr/>
            </p:nvPicPr>
            <p:blipFill>
              <a:blip r:embed="rId15"/>
              <a:stretch/>
            </p:blipFill>
            <p:spPr bwMode="auto">
              <a:xfrm>
                <a:off x="6221271" y="2157790"/>
                <a:ext cx="1556909" cy="875761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65" name="Picture 2"/>
              <p:cNvPicPr>
                <a:picLocks noChangeAspect="1" noChangeArrowheads="1"/>
              </p:cNvPicPr>
              <p:nvPr/>
            </p:nvPicPr>
            <p:blipFill>
              <a:blip r:embed="rId16"/>
              <a:stretch/>
            </p:blipFill>
            <p:spPr bwMode="auto">
              <a:xfrm>
                <a:off x="7811508" y="2132217"/>
                <a:ext cx="1485051" cy="901334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sp>
        <p:nvSpPr>
          <p:cNvPr id="68" name="Прямоугольник 67"/>
          <p:cNvSpPr/>
          <p:nvPr/>
        </p:nvSpPr>
        <p:spPr>
          <a:xfrm>
            <a:off x="3055089" y="5076150"/>
            <a:ext cx="1357052" cy="528863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ru-RU" sz="788" b="1" dirty="0"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  <a:t>Системы питания собственных нужд постоянного и переменного тока</a:t>
            </a:r>
            <a:endParaRPr lang="ru-RU" sz="788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4488138" y="5076150"/>
            <a:ext cx="2237151" cy="534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ru-RU" sz="788" b="1" dirty="0"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  <a:t>Устройства управления двигателями высокого и низкого напряжения</a:t>
            </a:r>
          </a:p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ru-RU" sz="788" b="1" dirty="0"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  <a:t>мощностью до 100 МВт</a:t>
            </a:r>
            <a:endParaRPr lang="ru-RU" sz="788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7933732" y="5076150"/>
            <a:ext cx="1177298" cy="419730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ru-RU" sz="788" b="1" dirty="0"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  <a:t>Комплексы наружной установки</a:t>
            </a:r>
            <a:endParaRPr lang="ru-RU" sz="788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1" name="Рисунок 70" descr="\\192.168.255.86\отм экра\Петров РЮ\public\Сайт\АСМиУ\Скриншоты для сайта ДВПТ версия0\ШПТУ-ВИ мнемо.png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248" y="4027117"/>
            <a:ext cx="890801" cy="525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Рисунок 71" descr="\\192.168.255.86\отм экра\Петров РЮ\public\Сайт\АСМиУ\Скриншоты для сайта ДВПТ версия0\ШУ мельницы.png"/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248" y="4565552"/>
            <a:ext cx="890801" cy="46805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Прямоугольник 72"/>
          <p:cNvSpPr/>
          <p:nvPr/>
        </p:nvSpPr>
        <p:spPr>
          <a:xfrm>
            <a:off x="6643823" y="5076150"/>
            <a:ext cx="1383301" cy="419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ru-RU" sz="788" b="1" dirty="0"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  <a:t>Автоматизация технологических процессов</a:t>
            </a:r>
            <a:endParaRPr lang="ru-RU" sz="788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06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6607" y="30229"/>
            <a:ext cx="6625640" cy="1145969"/>
          </a:xfrm>
        </p:spPr>
        <p:txBody>
          <a:bodyPr lIns="0" rIns="0">
            <a:normAutofit fontScale="90000"/>
          </a:bodyPr>
          <a:lstStyle/>
          <a:p>
            <a:r>
              <a:rPr lang="ru-RU" sz="2400" b="1" dirty="0" smtClean="0"/>
              <a:t>ООО НПП «ЭКРА» -</a:t>
            </a:r>
            <a:br>
              <a:rPr lang="ru-RU" sz="2400" b="1" dirty="0" smtClean="0"/>
            </a:br>
            <a:r>
              <a:rPr lang="ru-RU" sz="2400" b="1" dirty="0" smtClean="0"/>
              <a:t>Отечественный производитель электротехнического оборудования</a:t>
            </a: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350" dirty="0"/>
              <a:t>34 позиции в Реестре ГИСП по оборудованию</a:t>
            </a:r>
            <a:br>
              <a:rPr lang="ru-RU" sz="1350" dirty="0"/>
            </a:br>
            <a:r>
              <a:rPr lang="ru-RU" sz="1350" dirty="0"/>
              <a:t>15 позиций в реестре отечественного ПО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59" y="1782783"/>
            <a:ext cx="2678842" cy="3789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283" y="1782783"/>
            <a:ext cx="1527242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4880" y="1782783"/>
            <a:ext cx="1527024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904" y="3412047"/>
            <a:ext cx="1527242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523" y="1782783"/>
            <a:ext cx="1528406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7081" y="3412047"/>
            <a:ext cx="1527242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4655" y="3412047"/>
            <a:ext cx="1527024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5F46FA-F05E-4A28-A92F-471DE94FD11D}" type="slidenum">
              <a:rPr lang="ru-RU"/>
              <a:t>8</a:t>
            </a:fld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ООО НПП «ЭКРА</a:t>
            </a:r>
            <a:r>
              <a:rPr lang="ru-RU" sz="2400" b="1" dirty="0" smtClean="0"/>
              <a:t>»</a:t>
            </a:r>
            <a:br>
              <a:rPr lang="ru-RU" sz="2400" b="1" dirty="0" smtClean="0"/>
            </a:br>
            <a:r>
              <a:rPr lang="ru-RU" sz="2400" b="1" dirty="0" smtClean="0"/>
              <a:t>Присутствие на рынке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" y="1531401"/>
            <a:ext cx="9072313" cy="445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0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5F46FA-F05E-4A28-A92F-471DE94FD11D}" type="slidenum">
              <a:rPr lang="ru-RU"/>
              <a:t>9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/>
              <a:t>ООО НПП «ЭКРА» -</a:t>
            </a:r>
            <a:br>
              <a:rPr lang="ru-RU" sz="2400" b="1" dirty="0"/>
            </a:br>
            <a:r>
              <a:rPr lang="ru-RU" sz="2400" b="1" dirty="0" smtClean="0"/>
              <a:t>Предприятие полного цикла</a:t>
            </a:r>
            <a:endParaRPr lang="ru-RU" sz="24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4" y="1772816"/>
            <a:ext cx="9079152" cy="417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9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2A486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rand_EKRA_2021">
      <a:majorFont>
        <a:latin typeface="Verdana"/>
        <a:ea typeface="Arial"/>
        <a:cs typeface="Arial"/>
      </a:majorFont>
      <a:minorFont>
        <a:latin typeface="Verdana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32A486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643</TotalTime>
  <Words>433</Words>
  <Application>Microsoft Office PowerPoint</Application>
  <DocSecurity>0</DocSecurity>
  <PresentationFormat>Экран (4:3)</PresentationFormat>
  <Paragraphs>98</Paragraphs>
  <Slides>22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Tahoma</vt:lpstr>
      <vt:lpstr>Verdana</vt:lpstr>
      <vt:lpstr>Тема Office</vt:lpstr>
      <vt:lpstr>Презентация PowerPoint</vt:lpstr>
      <vt:lpstr>ООО НПП «ЭКРА» Знакомство с предприятием</vt:lpstr>
      <vt:lpstr>ООО НПП “ЭКРА” – головное предприятие ГК “ЭКРА”</vt:lpstr>
      <vt:lpstr>ООО НПП «ЭКРА» 30 лет создания и внедрения цифровых технологий</vt:lpstr>
      <vt:lpstr>Наши ценности</vt:lpstr>
      <vt:lpstr>Комплексные решения для энергетики и потребителей электроэнергии</vt:lpstr>
      <vt:lpstr>ООО НПП «ЭКРА» - Отечественный производитель электротехнического оборудования 34 позиции в Реестре ГИСП по оборудованию 15 позиций в реестре отечественного ПО</vt:lpstr>
      <vt:lpstr>ООО НПП «ЭКРА» Присутствие на рынке</vt:lpstr>
      <vt:lpstr>ООО НПП «ЭКРА» - Предприятие полного цикла</vt:lpstr>
      <vt:lpstr>Производственные мощности (1/11)</vt:lpstr>
      <vt:lpstr>Производственные мощности (2/11)</vt:lpstr>
      <vt:lpstr>Производственные мощности (3/11) Главный корпус</vt:lpstr>
      <vt:lpstr>Производственные мощности (4/11)</vt:lpstr>
      <vt:lpstr>Производственные мощности (5/11) Производство шкафов РЗА</vt:lpstr>
      <vt:lpstr>Производственные мощности (6/11)</vt:lpstr>
      <vt:lpstr>Производственные мощности (7/11) Многофункциональный комплекс</vt:lpstr>
      <vt:lpstr>Производственные мощности (8/11)</vt:lpstr>
      <vt:lpstr>Производственные мощности (9/11) Металлопроизводство</vt:lpstr>
      <vt:lpstr>Производственные мощности (10/11)</vt:lpstr>
      <vt:lpstr>Производственные мощности (11/11) Производство блочно-модульных зданий</vt:lpstr>
      <vt:lpstr>Главная ценность ООО НПП «ЭКРА» - кадровый состав</vt:lpstr>
      <vt:lpstr>Презентация PowerPoint</vt:lpstr>
    </vt:vector>
  </TitlesOfParts>
  <Manager/>
  <Company>Экра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Макаров Павел Евгеньевич</dc:creator>
  <cp:keywords/>
  <dc:description/>
  <cp:lastModifiedBy>Матисон Владимир Арнольдович</cp:lastModifiedBy>
  <cp:revision>157</cp:revision>
  <dcterms:created xsi:type="dcterms:W3CDTF">2021-09-13T12:08:20Z</dcterms:created>
  <dcterms:modified xsi:type="dcterms:W3CDTF">2023-03-31T06:29:00Z</dcterms:modified>
  <cp:category/>
  <dc:identifier/>
  <cp:contentStatus/>
  <dc:language/>
  <cp:version/>
</cp:coreProperties>
</file>